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9" r:id="rId2"/>
    <p:sldId id="1568937843" r:id="rId3"/>
    <p:sldId id="1568937845" r:id="rId4"/>
    <p:sldId id="1568937832" r:id="rId5"/>
    <p:sldId id="1568937846"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96535-024B-49D0-9C5A-1DE00F56672D}" type="datetimeFigureOut">
              <a:rPr lang="nl-NL" smtClean="0"/>
              <a:t>4-12-2024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F75BA1-665B-4223-82C1-EBFFA057A319}" type="slidenum">
              <a:rPr lang="nl-NL" smtClean="0"/>
              <a:t>‹nr.›</a:t>
            </a:fld>
            <a:endParaRPr lang="nl-NL"/>
          </a:p>
        </p:txBody>
      </p:sp>
    </p:spTree>
    <p:extLst>
      <p:ext uri="{BB962C8B-B14F-4D97-AF65-F5344CB8AC3E}">
        <p14:creationId xmlns:p14="http://schemas.microsoft.com/office/powerpoint/2010/main" val="128011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C42496C-AFB9-455A-90F8-65A08C0BD942}" type="slidenum">
              <a:rPr kumimoji="0" lang="nl-NL" sz="12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sz="12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846942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C42496C-AFB9-455A-90F8-65A08C0BD942}" type="slidenum">
              <a:rPr kumimoji="0" lang="nl-NL" sz="12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sz="12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19626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C0A8C0-E750-7AA5-5AA1-5CFFF12292E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E8C2DCD-0909-E38E-95E9-B0FB7DAD6A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3F49C32-D8F9-E0EC-9DDA-FA963A5D75E7}"/>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1D8CAA1C-DA94-B4D4-4731-904DF89927A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92C3269-FC24-A995-F26B-3ACF69CF6901}"/>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2034019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B25CA6-E4B4-AD1A-5E03-3F792A3D058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D137BC5-B4F3-A169-56EA-25BF702A822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7204E72-28D8-79A3-9F91-51ADE620F28E}"/>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FB91F48F-1A3C-B1B7-78F3-0C6379C5749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6204D1-8842-E98D-6E9B-7B1403B55477}"/>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317891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0B64D20-CDAB-EFFD-2057-B2157134472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7D9972A-D84E-5490-A05C-FFA2D2B4558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C9DF15C-FE56-8268-B608-A1E172DFE6E0}"/>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3B14E03B-CA1A-89A3-6D6B-EC72B22EF3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8EB165C-854F-56B1-5A41-8BF3222884CF}"/>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2325017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pic>
        <p:nvPicPr>
          <p:cNvPr id="4" name="Picture 5" descr="BusinessOpeners_Zwar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79200" y="6042026"/>
            <a:ext cx="7112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Grp="1" noChangeArrowheads="1"/>
          </p:cNvSpPr>
          <p:nvPr>
            <p:ph type="title"/>
          </p:nvPr>
        </p:nvSpPr>
        <p:spPr bwMode="auto">
          <a:xfrm>
            <a:off x="526471" y="260351"/>
            <a:ext cx="990380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nl-NL"/>
              <a:t>Klik om de stijl te bewerken</a:t>
            </a:r>
          </a:p>
        </p:txBody>
      </p:sp>
      <p:sp>
        <p:nvSpPr>
          <p:cNvPr id="13" name="Tijdelijke aanduiding voor inhoud 2"/>
          <p:cNvSpPr>
            <a:spLocks noGrp="1"/>
          </p:cNvSpPr>
          <p:nvPr>
            <p:ph idx="1"/>
          </p:nvPr>
        </p:nvSpPr>
        <p:spPr>
          <a:xfrm>
            <a:off x="527381" y="1412776"/>
            <a:ext cx="9902891" cy="4349750"/>
          </a:xfrm>
          <a:prstGeom prst="rect">
            <a:avLst/>
          </a:prstGeom>
        </p:spPr>
        <p:txBody>
          <a:bodyPr/>
          <a:lstStyle>
            <a:lvl2pPr marL="742950" indent="-285750">
              <a:buSzPct val="100000"/>
              <a:buFontTx/>
              <a:buBlip>
                <a:blip r:embed="rId3"/>
              </a:buBlip>
              <a:defRPr/>
            </a:lvl2pPr>
            <a:lvl3pPr marL="1143000" indent="-228600">
              <a:buFont typeface="Arial"/>
              <a:buChar char="•"/>
              <a:defRPr/>
            </a:lvl3pPr>
            <a:lvl4pPr marL="1600200" indent="-228600">
              <a:buFont typeface="Arial"/>
              <a:buChar char="•"/>
              <a:defRPr/>
            </a:lvl4pPr>
            <a:lvl5pPr marL="2057400" indent="-228600">
              <a:buFont typeface="Arial"/>
              <a:buChar cha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Slide Number Placeholder 5"/>
          <p:cNvSpPr>
            <a:spLocks noGrp="1" noChangeArrowheads="1"/>
          </p:cNvSpPr>
          <p:nvPr>
            <p:ph type="sldNum" sz="quarter" idx="10"/>
          </p:nvPr>
        </p:nvSpPr>
        <p:spPr>
          <a:xfrm>
            <a:off x="527051" y="6507164"/>
            <a:ext cx="2976033" cy="161925"/>
          </a:xfrm>
          <a:prstGeom prst="rect">
            <a:avLst/>
          </a:prstGeom>
        </p:spPr>
        <p:txBody>
          <a:bodyPr/>
          <a:lstStyle>
            <a:lvl1pPr algn="l" eaLnBrk="1" hangingPunct="1">
              <a:defRPr sz="900" b="1">
                <a:solidFill>
                  <a:srgbClr val="000000"/>
                </a:solidFill>
                <a:latin typeface="Arial" charset="0"/>
                <a:cs typeface="Arial" charset="0"/>
              </a:defRPr>
            </a:lvl1pPr>
          </a:lstStyle>
          <a:p>
            <a:pPr>
              <a:defRPr/>
            </a:pPr>
            <a:endParaRPr lang="nl-NL"/>
          </a:p>
        </p:txBody>
      </p:sp>
    </p:spTree>
    <p:extLst>
      <p:ext uri="{BB962C8B-B14F-4D97-AF65-F5344CB8AC3E}">
        <p14:creationId xmlns:p14="http://schemas.microsoft.com/office/powerpoint/2010/main" val="259442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DFF902-DD22-A270-0E4C-715BBFBF36C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998135C-55A3-85F8-F2F6-495ADC388F2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364FF5D-928B-6F5D-DEE3-7EB6862BB2F7}"/>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56E305CB-3AA1-2AA9-7520-4CA42B8C869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78F0D4-B644-055A-E067-5196F1937A9F}"/>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297059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D02DD5-AA85-490B-25ED-94E5C9A03B6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5898DD2-7A96-1E93-EF6B-C68B7CCC5C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EED012C-18E3-FC5C-6AF7-B02714B63575}"/>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C119811A-0E98-0D13-A0C3-0B149FAE697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1440615-ED0A-6CA2-0BE7-17C5EB18F2A5}"/>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156986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13BD9-0701-678D-2AEB-D08135E854B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82D0985-F9C2-6689-5D5A-6048BB18715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A1B4AC4-C793-1ECB-0B48-8874E78CCF8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ABBDAF-122D-6EBD-4C7F-CF1C3D86C968}"/>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6" name="Tijdelijke aanduiding voor voettekst 5">
            <a:extLst>
              <a:ext uri="{FF2B5EF4-FFF2-40B4-BE49-F238E27FC236}">
                <a16:creationId xmlns:a16="http://schemas.microsoft.com/office/drawing/2014/main" id="{C1C72831-58C6-6103-39CE-9136963B7AB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A1BE425-5D75-3E8D-61B9-72E798A78323}"/>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2729394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560782-5EDE-4246-60D5-3CD8701C40A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F6B1B7E-710F-C2DE-B120-0E92B877FE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B68FFAF-E43A-4EC4-4C1F-01DF5AB7048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E4CA670-7373-ADA3-4A7E-9B6460C91B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46E8C99-D439-5A70-7BE1-246E0E66223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C5DCBC7-B727-10AC-654B-FABC2243DABF}"/>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8" name="Tijdelijke aanduiding voor voettekst 7">
            <a:extLst>
              <a:ext uri="{FF2B5EF4-FFF2-40B4-BE49-F238E27FC236}">
                <a16:creationId xmlns:a16="http://schemas.microsoft.com/office/drawing/2014/main" id="{DEDABB90-C80A-07D0-D539-A620DBB0068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4CE4010-FA31-392E-F7A0-6DAA7A81E25C}"/>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379008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6014C-E7E5-982E-56A8-DD9821833D7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95CAAB7-46AB-5AE6-DB70-B7A062E1F90A}"/>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4" name="Tijdelijke aanduiding voor voettekst 3">
            <a:extLst>
              <a:ext uri="{FF2B5EF4-FFF2-40B4-BE49-F238E27FC236}">
                <a16:creationId xmlns:a16="http://schemas.microsoft.com/office/drawing/2014/main" id="{364DF012-6819-417B-A63A-AD7D0288C95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A2DA60F-A688-C090-D08D-1DD20F48CD30}"/>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388723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0332861-A0D3-11B3-856B-3EF5292640AC}"/>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3" name="Tijdelijke aanduiding voor voettekst 2">
            <a:extLst>
              <a:ext uri="{FF2B5EF4-FFF2-40B4-BE49-F238E27FC236}">
                <a16:creationId xmlns:a16="http://schemas.microsoft.com/office/drawing/2014/main" id="{015E5CDC-3794-0BBB-8D65-E9B8BEB4362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372110F-0E54-C6E6-EAD2-AD62FAB6D2A2}"/>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1270095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D11C9-5D89-EC45-34EF-0A353086A21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46BE3BB-6B0E-3080-5E2B-F2D9D55944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B9BB4A9-FEE4-C4E8-D6B0-C2518D23E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799C3E7-C56B-E2C6-1EA8-95F0AF0456D3}"/>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6" name="Tijdelijke aanduiding voor voettekst 5">
            <a:extLst>
              <a:ext uri="{FF2B5EF4-FFF2-40B4-BE49-F238E27FC236}">
                <a16:creationId xmlns:a16="http://schemas.microsoft.com/office/drawing/2014/main" id="{669397CA-D8A6-8D7A-58F5-152D27761D8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2DB6011-816E-7367-5AA2-BF9DDDBA6535}"/>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1075682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47B68-040F-8F53-61B4-FF4E4D5AA42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31D986D1-F444-D1C1-1F58-D8227FCFF8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BD012A8-BE25-10E1-0038-EEE705966A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CBB598D-6F81-6853-E99F-4613B7EA787E}"/>
              </a:ext>
            </a:extLst>
          </p:cNvPr>
          <p:cNvSpPr>
            <a:spLocks noGrp="1"/>
          </p:cNvSpPr>
          <p:nvPr>
            <p:ph type="dt" sz="half" idx="10"/>
          </p:nvPr>
        </p:nvSpPr>
        <p:spPr/>
        <p:txBody>
          <a:bodyPr/>
          <a:lstStyle/>
          <a:p>
            <a:fld id="{C641A081-45EF-4AD5-89B8-DE44EDCDE91F}" type="datetimeFigureOut">
              <a:rPr lang="nl-NL" smtClean="0"/>
              <a:t>4-12-2024</a:t>
            </a:fld>
            <a:endParaRPr lang="nl-NL"/>
          </a:p>
        </p:txBody>
      </p:sp>
      <p:sp>
        <p:nvSpPr>
          <p:cNvPr id="6" name="Tijdelijke aanduiding voor voettekst 5">
            <a:extLst>
              <a:ext uri="{FF2B5EF4-FFF2-40B4-BE49-F238E27FC236}">
                <a16:creationId xmlns:a16="http://schemas.microsoft.com/office/drawing/2014/main" id="{9CF019E9-F671-9D3A-D7C6-664D4FCFC38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FC00566-2BDA-914B-5823-364269DE2D80}"/>
              </a:ext>
            </a:extLst>
          </p:cNvPr>
          <p:cNvSpPr>
            <a:spLocks noGrp="1"/>
          </p:cNvSpPr>
          <p:nvPr>
            <p:ph type="sldNum" sz="quarter" idx="12"/>
          </p:nvPr>
        </p:nvSpPr>
        <p:spPr/>
        <p:txBody>
          <a:bodyPr/>
          <a:lstStyle/>
          <a:p>
            <a:fld id="{52C58E39-27A8-4DB2-AF90-81B414A6B2C7}" type="slidenum">
              <a:rPr lang="nl-NL" smtClean="0"/>
              <a:t>‹nr.›</a:t>
            </a:fld>
            <a:endParaRPr lang="nl-NL"/>
          </a:p>
        </p:txBody>
      </p:sp>
    </p:spTree>
    <p:extLst>
      <p:ext uri="{BB962C8B-B14F-4D97-AF65-F5344CB8AC3E}">
        <p14:creationId xmlns:p14="http://schemas.microsoft.com/office/powerpoint/2010/main" val="2205150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3C6FC3F-E9F4-71B3-8FC4-A629441AD1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CEC188E-CC8F-88C1-9B5E-BCDFB58F00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CD2B2F-771B-0CDE-764C-D98C32A958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1A081-45EF-4AD5-89B8-DE44EDCDE91F}" type="datetimeFigureOut">
              <a:rPr lang="nl-NL" smtClean="0"/>
              <a:t>4-12-2024</a:t>
            </a:fld>
            <a:endParaRPr lang="nl-NL"/>
          </a:p>
        </p:txBody>
      </p:sp>
      <p:sp>
        <p:nvSpPr>
          <p:cNvPr id="5" name="Tijdelijke aanduiding voor voettekst 4">
            <a:extLst>
              <a:ext uri="{FF2B5EF4-FFF2-40B4-BE49-F238E27FC236}">
                <a16:creationId xmlns:a16="http://schemas.microsoft.com/office/drawing/2014/main" id="{C29DDDC1-8372-85E8-046C-99D9FF64DE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205858D-9931-303B-65A8-53462B37E0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58E39-27A8-4DB2-AF90-81B414A6B2C7}" type="slidenum">
              <a:rPr lang="nl-NL" smtClean="0"/>
              <a:t>‹nr.›</a:t>
            </a:fld>
            <a:endParaRPr lang="nl-NL"/>
          </a:p>
        </p:txBody>
      </p:sp>
    </p:spTree>
    <p:extLst>
      <p:ext uri="{BB962C8B-B14F-4D97-AF65-F5344CB8AC3E}">
        <p14:creationId xmlns:p14="http://schemas.microsoft.com/office/powerpoint/2010/main" val="2848372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3632" y="1103986"/>
            <a:ext cx="6696744" cy="5133326"/>
          </a:xfrm>
          <a:prstGeom prst="rect">
            <a:avLst/>
          </a:prstGeom>
        </p:spPr>
      </p:pic>
      <p:sp>
        <p:nvSpPr>
          <p:cNvPr id="3" name="Titel 2"/>
          <p:cNvSpPr>
            <a:spLocks noGrp="1"/>
          </p:cNvSpPr>
          <p:nvPr>
            <p:ph type="title"/>
          </p:nvPr>
        </p:nvSpPr>
        <p:spPr/>
        <p:txBody>
          <a:bodyPr/>
          <a:lstStyle/>
          <a:p>
            <a:r>
              <a:rPr lang="nl-NL" dirty="0">
                <a:solidFill>
                  <a:srgbClr val="00B050"/>
                </a:solidFill>
              </a:rPr>
              <a:t>Business Openers’ </a:t>
            </a:r>
            <a:r>
              <a:rPr lang="nl-NL" dirty="0" err="1">
                <a:solidFill>
                  <a:srgbClr val="00B050"/>
                </a:solidFill>
              </a:rPr>
              <a:t>BrandHouse</a:t>
            </a:r>
            <a:r>
              <a:rPr lang="nl-NL" dirty="0">
                <a:solidFill>
                  <a:srgbClr val="00B050"/>
                </a:solidFill>
              </a:rPr>
              <a:t>©</a:t>
            </a:r>
          </a:p>
        </p:txBody>
      </p:sp>
    </p:spTree>
    <p:extLst>
      <p:ext uri="{BB962C8B-B14F-4D97-AF65-F5344CB8AC3E}">
        <p14:creationId xmlns:p14="http://schemas.microsoft.com/office/powerpoint/2010/main" val="421600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Afbeelding 23">
            <a:extLst>
              <a:ext uri="{FF2B5EF4-FFF2-40B4-BE49-F238E27FC236}">
                <a16:creationId xmlns:a16="http://schemas.microsoft.com/office/drawing/2014/main" id="{3A1F0340-F959-4E63-BFFC-5524D4615E9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88618" y="671595"/>
            <a:ext cx="5364163" cy="556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4" name="Text Box 5">
            <a:extLst>
              <a:ext uri="{FF2B5EF4-FFF2-40B4-BE49-F238E27FC236}">
                <a16:creationId xmlns:a16="http://schemas.microsoft.com/office/drawing/2014/main" id="{50D8CCBA-DDD6-4B52-83C3-36CCC4755C25}"/>
              </a:ext>
            </a:extLst>
          </p:cNvPr>
          <p:cNvSpPr txBox="1">
            <a:spLocks noChangeArrowheads="1"/>
          </p:cNvSpPr>
          <p:nvPr/>
        </p:nvSpPr>
        <p:spPr bwMode="auto">
          <a:xfrm>
            <a:off x="7234238" y="3593137"/>
            <a:ext cx="301028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r>
              <a:rPr lang="nl-NL" altLang="nl-NL" sz="1600" dirty="0">
                <a:cs typeface="Arial" panose="020B0604020202020204" pitchFamily="34" charset="0"/>
              </a:rPr>
              <a:t>Zichtbaar </a:t>
            </a:r>
          </a:p>
          <a:p>
            <a:pPr eaLnBrk="0" fontAlgn="base" hangingPunct="0">
              <a:spcBef>
                <a:spcPct val="0"/>
              </a:spcBef>
              <a:spcAft>
                <a:spcPct val="0"/>
              </a:spcAft>
              <a:buSzTx/>
              <a:buNone/>
              <a:defRPr/>
            </a:pPr>
            <a:endParaRPr lang="nl-NL" altLang="nl-NL" sz="1600" dirty="0">
              <a:cs typeface="Arial" panose="020B0604020202020204" pitchFamily="34" charset="0"/>
            </a:endParaRPr>
          </a:p>
        </p:txBody>
      </p:sp>
      <p:sp>
        <p:nvSpPr>
          <p:cNvPr id="81925" name="Text Box 6">
            <a:extLst>
              <a:ext uri="{FF2B5EF4-FFF2-40B4-BE49-F238E27FC236}">
                <a16:creationId xmlns:a16="http://schemas.microsoft.com/office/drawing/2014/main" id="{D4327AF4-4332-4A57-83A5-AC70580169B3}"/>
              </a:ext>
            </a:extLst>
          </p:cNvPr>
          <p:cNvSpPr txBox="1">
            <a:spLocks noChangeArrowheads="1"/>
          </p:cNvSpPr>
          <p:nvPr/>
        </p:nvSpPr>
        <p:spPr bwMode="auto">
          <a:xfrm>
            <a:off x="4800300" y="1981825"/>
            <a:ext cx="1575064"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cs typeface="Arial" panose="020B0604020202020204" pitchFamily="34" charset="0"/>
              </a:rPr>
              <a:t>Verbindend</a:t>
            </a:r>
            <a:r>
              <a:rPr lang="nl-NL" altLang="nl-NL" sz="1600" dirty="0">
                <a:highlight>
                  <a:srgbClr val="FFFF00"/>
                </a:highlight>
                <a:cs typeface="Arial" panose="020B0604020202020204" pitchFamily="34" charset="0"/>
              </a:rPr>
              <a:t>  </a:t>
            </a:r>
          </a:p>
        </p:txBody>
      </p:sp>
      <p:sp>
        <p:nvSpPr>
          <p:cNvPr id="81926" name="Text Box 7">
            <a:extLst>
              <a:ext uri="{FF2B5EF4-FFF2-40B4-BE49-F238E27FC236}">
                <a16:creationId xmlns:a16="http://schemas.microsoft.com/office/drawing/2014/main" id="{4A96319B-9495-4C9C-A11E-0F78655A40EC}"/>
              </a:ext>
            </a:extLst>
          </p:cNvPr>
          <p:cNvSpPr txBox="1">
            <a:spLocks noChangeArrowheads="1"/>
          </p:cNvSpPr>
          <p:nvPr/>
        </p:nvSpPr>
        <p:spPr bwMode="auto">
          <a:xfrm>
            <a:off x="2249489" y="5859365"/>
            <a:ext cx="2232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r" eaLnBrk="0" fontAlgn="base" hangingPunct="0">
              <a:spcBef>
                <a:spcPct val="0"/>
              </a:spcBef>
              <a:spcAft>
                <a:spcPct val="0"/>
              </a:spcAft>
              <a:buSzTx/>
              <a:buNone/>
              <a:defRPr/>
            </a:pPr>
            <a:r>
              <a:rPr lang="nl-NL" altLang="nl-NL" sz="1600" dirty="0">
                <a:cs typeface="Arial" panose="020B0604020202020204" pitchFamily="34" charset="0"/>
              </a:rPr>
              <a:t>Optimistisch</a:t>
            </a:r>
          </a:p>
        </p:txBody>
      </p:sp>
      <p:sp>
        <p:nvSpPr>
          <p:cNvPr id="81927" name="Text Box 9">
            <a:extLst>
              <a:ext uri="{FF2B5EF4-FFF2-40B4-BE49-F238E27FC236}">
                <a16:creationId xmlns:a16="http://schemas.microsoft.com/office/drawing/2014/main" id="{27F76804-B73A-4F74-B757-9131C1B63542}"/>
              </a:ext>
            </a:extLst>
          </p:cNvPr>
          <p:cNvSpPr txBox="1">
            <a:spLocks noChangeArrowheads="1"/>
          </p:cNvSpPr>
          <p:nvPr/>
        </p:nvSpPr>
        <p:spPr bwMode="auto">
          <a:xfrm>
            <a:off x="6116412" y="5845094"/>
            <a:ext cx="2649537"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cs typeface="Arial" panose="020B0604020202020204" pitchFamily="34" charset="0"/>
              </a:rPr>
              <a:t>Waardevol</a:t>
            </a:r>
          </a:p>
        </p:txBody>
      </p:sp>
      <p:sp>
        <p:nvSpPr>
          <p:cNvPr id="81929" name="Text Box 5">
            <a:extLst>
              <a:ext uri="{FF2B5EF4-FFF2-40B4-BE49-F238E27FC236}">
                <a16:creationId xmlns:a16="http://schemas.microsoft.com/office/drawing/2014/main" id="{C013683C-1CF3-48C1-AF01-5B5B6D7D33B0}"/>
              </a:ext>
            </a:extLst>
          </p:cNvPr>
          <p:cNvSpPr txBox="1">
            <a:spLocks noChangeArrowheads="1"/>
          </p:cNvSpPr>
          <p:nvPr/>
        </p:nvSpPr>
        <p:spPr bwMode="auto">
          <a:xfrm>
            <a:off x="2321235" y="3545880"/>
            <a:ext cx="1622425"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r" eaLnBrk="0" fontAlgn="base" hangingPunct="0">
              <a:spcBef>
                <a:spcPct val="0"/>
              </a:spcBef>
              <a:spcAft>
                <a:spcPct val="0"/>
              </a:spcAft>
              <a:buSzTx/>
              <a:buNone/>
              <a:defRPr/>
            </a:pPr>
            <a:r>
              <a:rPr lang="nl-NL" altLang="nl-NL" sz="1600" dirty="0">
                <a:cs typeface="Arial" panose="020B0604020202020204" pitchFamily="34" charset="0"/>
              </a:rPr>
              <a:t>Lef </a:t>
            </a:r>
          </a:p>
        </p:txBody>
      </p:sp>
      <p:sp>
        <p:nvSpPr>
          <p:cNvPr id="81931" name="Tekstvak 1">
            <a:extLst>
              <a:ext uri="{FF2B5EF4-FFF2-40B4-BE49-F238E27FC236}">
                <a16:creationId xmlns:a16="http://schemas.microsoft.com/office/drawing/2014/main" id="{733AE38B-D098-461B-BAE6-1DB9F1053D68}"/>
              </a:ext>
            </a:extLst>
          </p:cNvPr>
          <p:cNvSpPr txBox="1">
            <a:spLocks noChangeArrowheads="1"/>
          </p:cNvSpPr>
          <p:nvPr/>
        </p:nvSpPr>
        <p:spPr bwMode="auto">
          <a:xfrm>
            <a:off x="1821357" y="372276"/>
            <a:ext cx="5957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r>
              <a:rPr lang="nl-NL" altLang="nl-NL" dirty="0">
                <a:solidFill>
                  <a:srgbClr val="00B050"/>
                </a:solidFill>
                <a:cs typeface="Arial" panose="020B0604020202020204" pitchFamily="34" charset="0"/>
              </a:rPr>
              <a:t>COC huis</a:t>
            </a:r>
          </a:p>
        </p:txBody>
      </p:sp>
      <p:sp>
        <p:nvSpPr>
          <p:cNvPr id="4" name="Text Box 11">
            <a:extLst>
              <a:ext uri="{FF2B5EF4-FFF2-40B4-BE49-F238E27FC236}">
                <a16:creationId xmlns:a16="http://schemas.microsoft.com/office/drawing/2014/main" id="{2567DAB0-83EC-BCDC-318D-AD7FAB4ACF7B}"/>
              </a:ext>
            </a:extLst>
          </p:cNvPr>
          <p:cNvSpPr txBox="1">
            <a:spLocks noChangeArrowheads="1"/>
          </p:cNvSpPr>
          <p:nvPr/>
        </p:nvSpPr>
        <p:spPr bwMode="auto">
          <a:xfrm>
            <a:off x="7234238" y="1150828"/>
            <a:ext cx="1780324" cy="830997"/>
          </a:xfrm>
          <a:prstGeom prst="rect">
            <a:avLst/>
          </a:prstGeom>
          <a:solidFill>
            <a:schemeClr val="bg1"/>
          </a:solidFill>
          <a:ln>
            <a:noFill/>
          </a:ln>
        </p:spPr>
        <p:txBody>
          <a:bodyPr wrap="square">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fontAlgn="base">
              <a:spcAft>
                <a:spcPct val="0"/>
              </a:spcAft>
              <a:buSzTx/>
              <a:buNone/>
              <a:defRPr/>
            </a:pPr>
            <a:r>
              <a:rPr lang="nl-NL" altLang="en-US" sz="1200" dirty="0">
                <a:cs typeface="Arial" panose="020B0604020202020204" pitchFamily="34" charset="0"/>
              </a:rPr>
              <a:t>De wereld is mooier wanneer iedereen in veiligheid en vrijheid zichzelf kan zijn. </a:t>
            </a:r>
            <a:endParaRPr lang="en-US" altLang="en-US" sz="1200" dirty="0">
              <a:cs typeface="Arial" panose="020B0604020202020204" pitchFamily="34" charset="0"/>
            </a:endParaRPr>
          </a:p>
        </p:txBody>
      </p:sp>
      <p:sp>
        <p:nvSpPr>
          <p:cNvPr id="5" name="Text Box 12">
            <a:extLst>
              <a:ext uri="{FF2B5EF4-FFF2-40B4-BE49-F238E27FC236}">
                <a16:creationId xmlns:a16="http://schemas.microsoft.com/office/drawing/2014/main" id="{3174BDE7-9D09-9B3D-E65E-022536FDFBC2}"/>
              </a:ext>
            </a:extLst>
          </p:cNvPr>
          <p:cNvSpPr txBox="1">
            <a:spLocks noChangeArrowheads="1"/>
          </p:cNvSpPr>
          <p:nvPr/>
        </p:nvSpPr>
        <p:spPr bwMode="auto">
          <a:xfrm>
            <a:off x="4454525" y="4842583"/>
            <a:ext cx="24161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Blip>
                <a:blip r:embed="rId4"/>
              </a:buBlip>
              <a:defRPr sz="2400" b="1">
                <a:solidFill>
                  <a:srgbClr val="000000"/>
                </a:solidFill>
                <a:latin typeface="Arial" panose="020B0604020202020204" pitchFamily="34" charset="0"/>
              </a:defRPr>
            </a:lvl1pPr>
            <a:lvl2pPr marL="742950" indent="-285750">
              <a:spcBef>
                <a:spcPct val="20000"/>
              </a:spcBef>
              <a:buSzPct val="100000"/>
              <a:buBlip>
                <a:blip r:embed="rId4"/>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fontAlgn="base">
              <a:spcAft>
                <a:spcPct val="0"/>
              </a:spcAft>
              <a:buSzTx/>
              <a:buNone/>
              <a:defRPr/>
            </a:pPr>
            <a:r>
              <a:rPr lang="en-GB" altLang="en-US" sz="1800" dirty="0" err="1">
                <a:cs typeface="Arial" panose="020B0604020202020204" pitchFamily="34" charset="0"/>
              </a:rPr>
              <a:t>Jij</a:t>
            </a:r>
            <a:r>
              <a:rPr lang="en-GB" altLang="en-US" sz="1800" dirty="0">
                <a:cs typeface="Arial" panose="020B0604020202020204" pitchFamily="34" charset="0"/>
              </a:rPr>
              <a:t> bent </a:t>
            </a:r>
            <a:r>
              <a:rPr lang="en-GB" altLang="en-US" sz="1800" dirty="0" err="1">
                <a:cs typeface="Arial" panose="020B0604020202020204" pitchFamily="34" charset="0"/>
              </a:rPr>
              <a:t>oké</a:t>
            </a:r>
            <a:r>
              <a:rPr lang="en-GB" altLang="en-US" sz="1800" dirty="0">
                <a:cs typeface="Arial" panose="020B0604020202020204" pitchFamily="34" charset="0"/>
              </a:rPr>
              <a:t>!</a:t>
            </a:r>
          </a:p>
        </p:txBody>
      </p:sp>
      <p:pic>
        <p:nvPicPr>
          <p:cNvPr id="6" name="Afbeelding 5">
            <a:extLst>
              <a:ext uri="{FF2B5EF4-FFF2-40B4-BE49-F238E27FC236}">
                <a16:creationId xmlns:a16="http://schemas.microsoft.com/office/drawing/2014/main" id="{0A62C390-A482-0A2F-40E7-7492B7159E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6262" y="3407209"/>
            <a:ext cx="926232" cy="926232"/>
          </a:xfrm>
          <a:prstGeom prst="rect">
            <a:avLst/>
          </a:prstGeom>
        </p:spPr>
      </p:pic>
    </p:spTree>
    <p:extLst>
      <p:ext uri="{BB962C8B-B14F-4D97-AF65-F5344CB8AC3E}">
        <p14:creationId xmlns:p14="http://schemas.microsoft.com/office/powerpoint/2010/main" val="418260765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1" name="Tekstvak 1">
            <a:extLst>
              <a:ext uri="{FF2B5EF4-FFF2-40B4-BE49-F238E27FC236}">
                <a16:creationId xmlns:a16="http://schemas.microsoft.com/office/drawing/2014/main" id="{733AE38B-D098-461B-BAE6-1DB9F1053D68}"/>
              </a:ext>
            </a:extLst>
          </p:cNvPr>
          <p:cNvSpPr txBox="1">
            <a:spLocks noChangeArrowheads="1"/>
          </p:cNvSpPr>
          <p:nvPr/>
        </p:nvSpPr>
        <p:spPr bwMode="auto">
          <a:xfrm>
            <a:off x="2166514" y="305432"/>
            <a:ext cx="5957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Blip>
                <a:blip r:embed="rId3"/>
              </a:buBlip>
              <a:defRPr sz="2400" b="1">
                <a:solidFill>
                  <a:srgbClr val="000000"/>
                </a:solidFill>
                <a:latin typeface="Arial" panose="020B0604020202020204" pitchFamily="34" charset="0"/>
              </a:defRPr>
            </a:lvl1pPr>
            <a:lvl2pPr marL="742950" indent="-285750">
              <a:spcBef>
                <a:spcPct val="20000"/>
              </a:spcBef>
              <a:buSzPct val="100000"/>
              <a:buBlip>
                <a:blip r:embed="rId3"/>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r>
              <a:rPr lang="nl-NL" altLang="nl-NL" dirty="0">
                <a:solidFill>
                  <a:srgbClr val="00B050"/>
                </a:solidFill>
                <a:cs typeface="Arial" panose="020B0604020202020204" pitchFamily="34" charset="0"/>
              </a:rPr>
              <a:t>COC huis</a:t>
            </a:r>
          </a:p>
        </p:txBody>
      </p:sp>
      <p:sp>
        <p:nvSpPr>
          <p:cNvPr id="8" name="Tekstvak 7">
            <a:extLst>
              <a:ext uri="{FF2B5EF4-FFF2-40B4-BE49-F238E27FC236}">
                <a16:creationId xmlns:a16="http://schemas.microsoft.com/office/drawing/2014/main" id="{CCF43F8D-C303-C66D-181A-0FCDC7A627EC}"/>
              </a:ext>
            </a:extLst>
          </p:cNvPr>
          <p:cNvSpPr txBox="1"/>
          <p:nvPr/>
        </p:nvSpPr>
        <p:spPr>
          <a:xfrm>
            <a:off x="2166514" y="1230693"/>
            <a:ext cx="7719289" cy="1477328"/>
          </a:xfrm>
          <a:prstGeom prst="rect">
            <a:avLst/>
          </a:prstGeom>
          <a:noFill/>
        </p:spPr>
        <p:txBody>
          <a:bodyPr wrap="square">
            <a:spAutoFit/>
          </a:bodyPr>
          <a:lstStyle/>
          <a:p>
            <a:pPr>
              <a:spcBef>
                <a:spcPct val="20000"/>
              </a:spcBef>
              <a:buSzPct val="100000"/>
            </a:pPr>
            <a:r>
              <a:rPr lang="nl-NL" dirty="0"/>
              <a:t>Het </a:t>
            </a:r>
            <a:r>
              <a:rPr lang="nl-NL" dirty="0" err="1"/>
              <a:t>BrandHouse</a:t>
            </a:r>
            <a:r>
              <a:rPr lang="nl-NL" dirty="0"/>
              <a:t> model bevat een overtuiging (wat drijft ons als COC Rotterdam, waar komen we ons bed voor uit), een emotionele belofte (wat wil je dat iemand voelt als hij/zij/hen met het COC Rotterdam in contact komen) en vijf waarden welke sturing geven aan consistent en consequent gedrag van het COC Rotterdam (het hoe). </a:t>
            </a:r>
          </a:p>
        </p:txBody>
      </p:sp>
    </p:spTree>
    <p:extLst>
      <p:ext uri="{BB962C8B-B14F-4D97-AF65-F5344CB8AC3E}">
        <p14:creationId xmlns:p14="http://schemas.microsoft.com/office/powerpoint/2010/main" val="351090511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64" name="Rectangle 4">
            <a:extLst>
              <a:ext uri="{FF2B5EF4-FFF2-40B4-BE49-F238E27FC236}">
                <a16:creationId xmlns:a16="http://schemas.microsoft.com/office/drawing/2014/main" id="{D8B2A337-48F4-448C-8065-316A29107006}"/>
              </a:ext>
            </a:extLst>
          </p:cNvPr>
          <p:cNvSpPr>
            <a:spLocks noChangeArrowheads="1"/>
          </p:cNvSpPr>
          <p:nvPr/>
        </p:nvSpPr>
        <p:spPr bwMode="auto">
          <a:xfrm>
            <a:off x="2568576" y="1761116"/>
            <a:ext cx="7019925" cy="53975"/>
          </a:xfrm>
          <a:prstGeom prst="rect">
            <a:avLst/>
          </a:prstGeom>
          <a:solidFill>
            <a:schemeClr val="tx1"/>
          </a:solidFill>
          <a:ln>
            <a:noFill/>
          </a:ln>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cs typeface="Arial" panose="020B0604020202020204" pitchFamily="34" charset="0"/>
            </a:endParaRPr>
          </a:p>
        </p:txBody>
      </p:sp>
      <p:sp>
        <p:nvSpPr>
          <p:cNvPr id="82968" name="Oval 17">
            <a:extLst>
              <a:ext uri="{FF2B5EF4-FFF2-40B4-BE49-F238E27FC236}">
                <a16:creationId xmlns:a16="http://schemas.microsoft.com/office/drawing/2014/main" id="{17556A1A-5DE8-4953-AD62-B6546012D8AE}"/>
              </a:ext>
            </a:extLst>
          </p:cNvPr>
          <p:cNvSpPr>
            <a:spLocks noChangeArrowheads="1"/>
          </p:cNvSpPr>
          <p:nvPr/>
        </p:nvSpPr>
        <p:spPr bwMode="auto">
          <a:xfrm>
            <a:off x="9407525" y="1691265"/>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82969" name="Text Box 19">
            <a:extLst>
              <a:ext uri="{FF2B5EF4-FFF2-40B4-BE49-F238E27FC236}">
                <a16:creationId xmlns:a16="http://schemas.microsoft.com/office/drawing/2014/main" id="{9ECCBAC7-9A7C-4DE8-8D3C-453F4EF145E2}"/>
              </a:ext>
            </a:extLst>
          </p:cNvPr>
          <p:cNvSpPr txBox="1">
            <a:spLocks noChangeArrowheads="1"/>
          </p:cNvSpPr>
          <p:nvPr/>
        </p:nvSpPr>
        <p:spPr bwMode="auto">
          <a:xfrm>
            <a:off x="2841064" y="924127"/>
            <a:ext cx="6421437" cy="833178"/>
          </a:xfrm>
          <a:prstGeom prst="rect">
            <a:avLst/>
          </a:prstGeom>
          <a:noFill/>
          <a:ln>
            <a:noFill/>
          </a:ln>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Verbindend </a:t>
            </a:r>
          </a:p>
          <a:p>
            <a:pPr algn="ctr" eaLnBrk="0" fontAlgn="base" hangingPunct="0">
              <a:spcBef>
                <a:spcPct val="0"/>
              </a:spcBef>
              <a:spcAft>
                <a:spcPct val="0"/>
              </a:spcAft>
              <a:buSzTx/>
              <a:buNone/>
              <a:defRPr/>
            </a:pPr>
            <a:r>
              <a:rPr lang="nl-NL" altLang="nl-NL" sz="1600" b="0">
                <a:ea typeface="ＭＳ Ｐゴシック" panose="020B0600070205080204" pitchFamily="34" charset="-128"/>
                <a:cs typeface="Arial" panose="020B0604020202020204" pitchFamily="34" charset="0"/>
              </a:rPr>
              <a:t>Inlevend, liefdevol, open </a:t>
            </a:r>
            <a:endParaRPr lang="nl-NL" altLang="nl-NL" sz="1600">
              <a:ea typeface="ＭＳ Ｐゴシック" panose="020B0600070205080204" pitchFamily="34" charset="-128"/>
              <a:cs typeface="Arial" panose="020B0604020202020204" pitchFamily="34" charset="0"/>
            </a:endParaRPr>
          </a:p>
          <a:p>
            <a:pPr algn="ctr" eaLnBrk="0" fontAlgn="base" hangingPunct="0">
              <a:spcBef>
                <a:spcPct val="0"/>
              </a:spcBef>
              <a:spcAft>
                <a:spcPct val="0"/>
              </a:spcAft>
              <a:buSzTx/>
              <a:buNone/>
              <a:defRPr/>
            </a:pPr>
            <a:endParaRPr lang="nl-NL" altLang="nl-NL" sz="1600" b="0">
              <a:ea typeface="ＭＳ Ｐゴシック" panose="020B0600070205080204" pitchFamily="34" charset="-128"/>
              <a:cs typeface="Arial" panose="020B0604020202020204" pitchFamily="34" charset="0"/>
            </a:endParaRPr>
          </a:p>
        </p:txBody>
      </p:sp>
      <p:sp>
        <p:nvSpPr>
          <p:cNvPr id="82975" name="Text Box 35">
            <a:extLst>
              <a:ext uri="{FF2B5EF4-FFF2-40B4-BE49-F238E27FC236}">
                <a16:creationId xmlns:a16="http://schemas.microsoft.com/office/drawing/2014/main" id="{608057CE-9871-4AAB-BDE6-203B97613916}"/>
              </a:ext>
            </a:extLst>
          </p:cNvPr>
          <p:cNvSpPr txBox="1">
            <a:spLocks noChangeArrowheads="1"/>
          </p:cNvSpPr>
          <p:nvPr/>
        </p:nvSpPr>
        <p:spPr bwMode="auto">
          <a:xfrm rot="10800000" flipH="1" flipV="1">
            <a:off x="8472489" y="1124745"/>
            <a:ext cx="1989137"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Verstikkend</a:t>
            </a:r>
          </a:p>
        </p:txBody>
      </p:sp>
      <p:sp>
        <p:nvSpPr>
          <p:cNvPr id="82978" name="Text Box 35">
            <a:extLst>
              <a:ext uri="{FF2B5EF4-FFF2-40B4-BE49-F238E27FC236}">
                <a16:creationId xmlns:a16="http://schemas.microsoft.com/office/drawing/2014/main" id="{812CFC31-ABCE-4F96-BDF1-F14D1D54E7E2}"/>
              </a:ext>
            </a:extLst>
          </p:cNvPr>
          <p:cNvSpPr txBox="1">
            <a:spLocks noChangeArrowheads="1"/>
          </p:cNvSpPr>
          <p:nvPr/>
        </p:nvSpPr>
        <p:spPr bwMode="auto">
          <a:xfrm rot="10800000" flipH="1" flipV="1">
            <a:off x="1631951" y="1200728"/>
            <a:ext cx="201612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Zelfredzaam</a:t>
            </a:r>
          </a:p>
        </p:txBody>
      </p:sp>
      <p:sp>
        <p:nvSpPr>
          <p:cNvPr id="82985" name="Oval 17">
            <a:extLst>
              <a:ext uri="{FF2B5EF4-FFF2-40B4-BE49-F238E27FC236}">
                <a16:creationId xmlns:a16="http://schemas.microsoft.com/office/drawing/2014/main" id="{C3EB4649-FC6A-4FF0-BDAD-0AB6B362D242}"/>
              </a:ext>
            </a:extLst>
          </p:cNvPr>
          <p:cNvSpPr>
            <a:spLocks noChangeArrowheads="1"/>
          </p:cNvSpPr>
          <p:nvPr/>
        </p:nvSpPr>
        <p:spPr bwMode="auto">
          <a:xfrm>
            <a:off x="2532063" y="1691265"/>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37" name="Rounded Rectangle 30">
            <a:extLst>
              <a:ext uri="{FF2B5EF4-FFF2-40B4-BE49-F238E27FC236}">
                <a16:creationId xmlns:a16="http://schemas.microsoft.com/office/drawing/2014/main" id="{85757BA1-CBC9-4508-A644-8035C29463C1}"/>
              </a:ext>
            </a:extLst>
          </p:cNvPr>
          <p:cNvSpPr/>
          <p:nvPr/>
        </p:nvSpPr>
        <p:spPr>
          <a:xfrm>
            <a:off x="2420939" y="1608717"/>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1</a:t>
            </a:r>
            <a:endParaRPr lang="en-US" sz="1050" b="1" kern="0">
              <a:solidFill>
                <a:srgbClr val="000000"/>
              </a:solidFill>
              <a:latin typeface="Arial"/>
            </a:endParaRPr>
          </a:p>
        </p:txBody>
      </p:sp>
      <p:sp>
        <p:nvSpPr>
          <p:cNvPr id="39" name="Rounded Rectangle 36">
            <a:extLst>
              <a:ext uri="{FF2B5EF4-FFF2-40B4-BE49-F238E27FC236}">
                <a16:creationId xmlns:a16="http://schemas.microsoft.com/office/drawing/2014/main" id="{952A26A8-F540-4BF3-A510-EF11FF71302F}"/>
              </a:ext>
            </a:extLst>
          </p:cNvPr>
          <p:cNvSpPr/>
          <p:nvPr/>
        </p:nvSpPr>
        <p:spPr>
          <a:xfrm>
            <a:off x="9375651" y="1631660"/>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5</a:t>
            </a:r>
            <a:endParaRPr lang="en-US" sz="1050" b="1" kern="0">
              <a:solidFill>
                <a:srgbClr val="000000"/>
              </a:solidFill>
              <a:latin typeface="Arial"/>
            </a:endParaRPr>
          </a:p>
        </p:txBody>
      </p:sp>
      <p:sp>
        <p:nvSpPr>
          <p:cNvPr id="40" name="Rounded Rectangle 38">
            <a:extLst>
              <a:ext uri="{FF2B5EF4-FFF2-40B4-BE49-F238E27FC236}">
                <a16:creationId xmlns:a16="http://schemas.microsoft.com/office/drawing/2014/main" id="{610B59D7-D450-4731-8943-8DB9574E66AD}"/>
              </a:ext>
            </a:extLst>
          </p:cNvPr>
          <p:cNvSpPr/>
          <p:nvPr/>
        </p:nvSpPr>
        <p:spPr>
          <a:xfrm>
            <a:off x="4159617" y="1623236"/>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2</a:t>
            </a:r>
          </a:p>
        </p:txBody>
      </p:sp>
      <p:sp>
        <p:nvSpPr>
          <p:cNvPr id="41" name="Rounded Rectangle 37">
            <a:extLst>
              <a:ext uri="{FF2B5EF4-FFF2-40B4-BE49-F238E27FC236}">
                <a16:creationId xmlns:a16="http://schemas.microsoft.com/office/drawing/2014/main" id="{39B4E9C1-C233-41B5-B822-50B97844B43B}"/>
              </a:ext>
            </a:extLst>
          </p:cNvPr>
          <p:cNvSpPr/>
          <p:nvPr/>
        </p:nvSpPr>
        <p:spPr>
          <a:xfrm>
            <a:off x="7636973" y="1638563"/>
            <a:ext cx="322511" cy="345837"/>
          </a:xfrm>
          <a:prstGeom prst="roundRect">
            <a:avLst/>
          </a:prstGeom>
          <a:solidFill>
            <a:schemeClr val="bg1"/>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4</a:t>
            </a:r>
          </a:p>
        </p:txBody>
      </p:sp>
      <p:sp>
        <p:nvSpPr>
          <p:cNvPr id="58" name="Rounded Rectangle 38">
            <a:extLst>
              <a:ext uri="{FF2B5EF4-FFF2-40B4-BE49-F238E27FC236}">
                <a16:creationId xmlns:a16="http://schemas.microsoft.com/office/drawing/2014/main" id="{861E8657-8B93-468B-9FC3-BE23C9D32CC9}"/>
              </a:ext>
            </a:extLst>
          </p:cNvPr>
          <p:cNvSpPr/>
          <p:nvPr/>
        </p:nvSpPr>
        <p:spPr>
          <a:xfrm>
            <a:off x="5951985" y="1629655"/>
            <a:ext cx="328119" cy="337705"/>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3</a:t>
            </a:r>
          </a:p>
        </p:txBody>
      </p:sp>
      <p:sp>
        <p:nvSpPr>
          <p:cNvPr id="2" name="Rechthoek 1">
            <a:extLst>
              <a:ext uri="{FF2B5EF4-FFF2-40B4-BE49-F238E27FC236}">
                <a16:creationId xmlns:a16="http://schemas.microsoft.com/office/drawing/2014/main" id="{76816725-D200-40B0-AE45-5A1AC5DB3DC6}"/>
              </a:ext>
            </a:extLst>
          </p:cNvPr>
          <p:cNvSpPr/>
          <p:nvPr/>
        </p:nvSpPr>
        <p:spPr>
          <a:xfrm>
            <a:off x="2037304" y="611396"/>
            <a:ext cx="1146532" cy="369332"/>
          </a:xfrm>
          <a:prstGeom prst="rect">
            <a:avLst/>
          </a:prstGeom>
        </p:spPr>
        <p:txBody>
          <a:bodyPr wrap="none">
            <a:spAutoFit/>
          </a:bodyPr>
          <a:lstStyle/>
          <a:p>
            <a:pPr>
              <a:defRPr/>
            </a:pPr>
            <a:r>
              <a:rPr lang="nl-NL">
                <a:solidFill>
                  <a:srgbClr val="000000"/>
                </a:solidFill>
                <a:latin typeface="Arial"/>
                <a:cs typeface="Arial" panose="020B0604020202020204" pitchFamily="34" charset="0"/>
              </a:rPr>
              <a:t>Te weinig</a:t>
            </a:r>
          </a:p>
        </p:txBody>
      </p:sp>
      <p:sp>
        <p:nvSpPr>
          <p:cNvPr id="3" name="Rechthoek 2">
            <a:extLst>
              <a:ext uri="{FF2B5EF4-FFF2-40B4-BE49-F238E27FC236}">
                <a16:creationId xmlns:a16="http://schemas.microsoft.com/office/drawing/2014/main" id="{1893B597-6E37-44E3-97B1-484B7CFDDB95}"/>
              </a:ext>
            </a:extLst>
          </p:cNvPr>
          <p:cNvSpPr/>
          <p:nvPr/>
        </p:nvSpPr>
        <p:spPr>
          <a:xfrm>
            <a:off x="8996724" y="548680"/>
            <a:ext cx="915700" cy="369332"/>
          </a:xfrm>
          <a:prstGeom prst="rect">
            <a:avLst/>
          </a:prstGeom>
        </p:spPr>
        <p:txBody>
          <a:bodyPr wrap="none">
            <a:spAutoFit/>
          </a:bodyPr>
          <a:lstStyle/>
          <a:p>
            <a:pPr>
              <a:defRPr/>
            </a:pPr>
            <a:r>
              <a:rPr lang="nl-NL">
                <a:solidFill>
                  <a:srgbClr val="000000"/>
                </a:solidFill>
                <a:latin typeface="Arial"/>
                <a:cs typeface="Arial" panose="020B0604020202020204" pitchFamily="34" charset="0"/>
              </a:rPr>
              <a:t>Te veel</a:t>
            </a:r>
          </a:p>
        </p:txBody>
      </p:sp>
      <p:sp>
        <p:nvSpPr>
          <p:cNvPr id="5" name="Text Box 21">
            <a:extLst>
              <a:ext uri="{FF2B5EF4-FFF2-40B4-BE49-F238E27FC236}">
                <a16:creationId xmlns:a16="http://schemas.microsoft.com/office/drawing/2014/main" id="{C12EA1C7-CCE4-AFE2-39BB-41D8843741CC}"/>
              </a:ext>
            </a:extLst>
          </p:cNvPr>
          <p:cNvSpPr txBox="1">
            <a:spLocks noChangeArrowheads="1"/>
          </p:cNvSpPr>
          <p:nvPr/>
        </p:nvSpPr>
        <p:spPr bwMode="auto">
          <a:xfrm>
            <a:off x="3359697" y="2132857"/>
            <a:ext cx="5400675"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ea typeface="ＭＳ Ｐゴシック" panose="020B0600070205080204" pitchFamily="34" charset="-128"/>
                <a:cs typeface="Arial" panose="020B0604020202020204" pitchFamily="34" charset="0"/>
              </a:rPr>
              <a:t>Lef</a:t>
            </a:r>
          </a:p>
          <a:p>
            <a:pPr algn="ctr" eaLnBrk="0" fontAlgn="base" hangingPunct="0">
              <a:spcBef>
                <a:spcPct val="0"/>
              </a:spcBef>
              <a:spcAft>
                <a:spcPct val="0"/>
              </a:spcAft>
              <a:buSzTx/>
              <a:buNone/>
              <a:defRPr/>
            </a:pPr>
            <a:r>
              <a:rPr lang="nl-NL" altLang="nl-NL" sz="1600" b="0" dirty="0">
                <a:ea typeface="ＭＳ Ｐゴシック" panose="020B0600070205080204" pitchFamily="34" charset="-128"/>
                <a:cs typeface="Arial" panose="020B0604020202020204" pitchFamily="34" charset="0"/>
              </a:rPr>
              <a:t>Proactief, aanjagend, prikkelend </a:t>
            </a:r>
          </a:p>
        </p:txBody>
      </p:sp>
      <p:sp>
        <p:nvSpPr>
          <p:cNvPr id="6" name="Text Box 22">
            <a:extLst>
              <a:ext uri="{FF2B5EF4-FFF2-40B4-BE49-F238E27FC236}">
                <a16:creationId xmlns:a16="http://schemas.microsoft.com/office/drawing/2014/main" id="{092647DF-9F3F-4867-5899-27FD1093E769}"/>
              </a:ext>
            </a:extLst>
          </p:cNvPr>
          <p:cNvSpPr txBox="1">
            <a:spLocks noChangeArrowheads="1"/>
          </p:cNvSpPr>
          <p:nvPr/>
        </p:nvSpPr>
        <p:spPr bwMode="auto">
          <a:xfrm>
            <a:off x="3431704" y="3346100"/>
            <a:ext cx="525621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ea typeface="ＭＳ Ｐゴシック" panose="020B0600070205080204" pitchFamily="34" charset="-128"/>
                <a:cs typeface="Arial" panose="020B0604020202020204" pitchFamily="34" charset="0"/>
              </a:rPr>
              <a:t>Zichtbaar</a:t>
            </a:r>
          </a:p>
          <a:p>
            <a:pPr algn="ctr" eaLnBrk="0" fontAlgn="base" hangingPunct="0">
              <a:spcBef>
                <a:spcPct val="0"/>
              </a:spcBef>
              <a:spcAft>
                <a:spcPct val="0"/>
              </a:spcAft>
              <a:buSzTx/>
              <a:buNone/>
              <a:defRPr/>
            </a:pPr>
            <a:r>
              <a:rPr lang="nl-NL" altLang="nl-NL" sz="1600" b="0" dirty="0">
                <a:ea typeface="ＭＳ Ｐゴシック" panose="020B0600070205080204" pitchFamily="34" charset="-128"/>
                <a:cs typeface="Arial" panose="020B0604020202020204" pitchFamily="34" charset="0"/>
              </a:rPr>
              <a:t>Toegankelijk, Actueel, Aansprekend </a:t>
            </a:r>
          </a:p>
        </p:txBody>
      </p:sp>
      <p:sp>
        <p:nvSpPr>
          <p:cNvPr id="7" name="Text Box 35">
            <a:extLst>
              <a:ext uri="{FF2B5EF4-FFF2-40B4-BE49-F238E27FC236}">
                <a16:creationId xmlns:a16="http://schemas.microsoft.com/office/drawing/2014/main" id="{E5CCF83B-9945-BA66-52E0-117D24325916}"/>
              </a:ext>
            </a:extLst>
          </p:cNvPr>
          <p:cNvSpPr txBox="1">
            <a:spLocks noChangeArrowheads="1"/>
          </p:cNvSpPr>
          <p:nvPr/>
        </p:nvSpPr>
        <p:spPr bwMode="auto">
          <a:xfrm flipH="1">
            <a:off x="1631951" y="3604529"/>
            <a:ext cx="2016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Bescheiden</a:t>
            </a:r>
          </a:p>
        </p:txBody>
      </p:sp>
      <p:sp>
        <p:nvSpPr>
          <p:cNvPr id="8" name="Rectangle 8">
            <a:extLst>
              <a:ext uri="{FF2B5EF4-FFF2-40B4-BE49-F238E27FC236}">
                <a16:creationId xmlns:a16="http://schemas.microsoft.com/office/drawing/2014/main" id="{A29858C9-E046-C889-90F8-F91E48D05870}"/>
              </a:ext>
            </a:extLst>
          </p:cNvPr>
          <p:cNvSpPr>
            <a:spLocks noChangeArrowheads="1"/>
          </p:cNvSpPr>
          <p:nvPr/>
        </p:nvSpPr>
        <p:spPr bwMode="auto">
          <a:xfrm>
            <a:off x="2568576" y="3000376"/>
            <a:ext cx="7019925" cy="53975"/>
          </a:xfrm>
          <a:prstGeom prst="rect">
            <a:avLst/>
          </a:prstGeom>
          <a:solidFill>
            <a:schemeClr val="tx1"/>
          </a:solidFill>
          <a:ln>
            <a:noFill/>
          </a:ln>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cs typeface="Arial" panose="020B0604020202020204" pitchFamily="34" charset="0"/>
            </a:endParaRPr>
          </a:p>
        </p:txBody>
      </p:sp>
      <p:sp>
        <p:nvSpPr>
          <p:cNvPr id="9" name="Rectangle 12">
            <a:extLst>
              <a:ext uri="{FF2B5EF4-FFF2-40B4-BE49-F238E27FC236}">
                <a16:creationId xmlns:a16="http://schemas.microsoft.com/office/drawing/2014/main" id="{576F7EE6-F251-BA63-7980-37AEBD710030}"/>
              </a:ext>
            </a:extLst>
          </p:cNvPr>
          <p:cNvSpPr>
            <a:spLocks noChangeArrowheads="1"/>
          </p:cNvSpPr>
          <p:nvPr/>
        </p:nvSpPr>
        <p:spPr bwMode="auto">
          <a:xfrm>
            <a:off x="2568576" y="5291957"/>
            <a:ext cx="7019925" cy="53975"/>
          </a:xfrm>
          <a:prstGeom prst="rect">
            <a:avLst/>
          </a:prstGeom>
          <a:solidFill>
            <a:schemeClr val="tx1"/>
          </a:solidFill>
          <a:ln>
            <a:noFill/>
          </a:ln>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cs typeface="Arial" panose="020B0604020202020204" pitchFamily="34" charset="0"/>
            </a:endParaRPr>
          </a:p>
        </p:txBody>
      </p:sp>
      <p:sp>
        <p:nvSpPr>
          <p:cNvPr id="10" name="Rectangle 16">
            <a:extLst>
              <a:ext uri="{FF2B5EF4-FFF2-40B4-BE49-F238E27FC236}">
                <a16:creationId xmlns:a16="http://schemas.microsoft.com/office/drawing/2014/main" id="{43538632-5E9E-46C2-7F42-942F727C6CE3}"/>
              </a:ext>
            </a:extLst>
          </p:cNvPr>
          <p:cNvSpPr>
            <a:spLocks noChangeArrowheads="1"/>
          </p:cNvSpPr>
          <p:nvPr/>
        </p:nvSpPr>
        <p:spPr bwMode="auto">
          <a:xfrm>
            <a:off x="2568576" y="6475402"/>
            <a:ext cx="7019925" cy="53975"/>
          </a:xfrm>
          <a:prstGeom prst="rect">
            <a:avLst/>
          </a:prstGeom>
          <a:solidFill>
            <a:schemeClr val="tx1"/>
          </a:solidFill>
          <a:ln>
            <a:noFill/>
          </a:ln>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cs typeface="Arial" panose="020B0604020202020204" pitchFamily="34" charset="0"/>
            </a:endParaRPr>
          </a:p>
        </p:txBody>
      </p:sp>
      <p:sp>
        <p:nvSpPr>
          <p:cNvPr id="11" name="Rectangle 32">
            <a:extLst>
              <a:ext uri="{FF2B5EF4-FFF2-40B4-BE49-F238E27FC236}">
                <a16:creationId xmlns:a16="http://schemas.microsoft.com/office/drawing/2014/main" id="{54A00D10-84D2-20C2-1717-75D15D5990A8}"/>
              </a:ext>
            </a:extLst>
          </p:cNvPr>
          <p:cNvSpPr>
            <a:spLocks noChangeArrowheads="1"/>
          </p:cNvSpPr>
          <p:nvPr/>
        </p:nvSpPr>
        <p:spPr bwMode="auto">
          <a:xfrm>
            <a:off x="2568576" y="4144031"/>
            <a:ext cx="7019925" cy="53975"/>
          </a:xfrm>
          <a:prstGeom prst="rect">
            <a:avLst/>
          </a:prstGeom>
          <a:solidFill>
            <a:schemeClr val="tx1"/>
          </a:solidFill>
          <a:ln>
            <a:noFill/>
          </a:ln>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cs typeface="Arial" panose="020B0604020202020204" pitchFamily="34" charset="0"/>
            </a:endParaRPr>
          </a:p>
        </p:txBody>
      </p:sp>
      <p:sp>
        <p:nvSpPr>
          <p:cNvPr id="12" name="Text Box 35">
            <a:extLst>
              <a:ext uri="{FF2B5EF4-FFF2-40B4-BE49-F238E27FC236}">
                <a16:creationId xmlns:a16="http://schemas.microsoft.com/office/drawing/2014/main" id="{6A9D2B43-1CB1-C196-43AA-B64399A94534}"/>
              </a:ext>
            </a:extLst>
          </p:cNvPr>
          <p:cNvSpPr txBox="1">
            <a:spLocks noChangeArrowheads="1"/>
          </p:cNvSpPr>
          <p:nvPr/>
        </p:nvSpPr>
        <p:spPr bwMode="auto">
          <a:xfrm>
            <a:off x="3648075" y="5589241"/>
            <a:ext cx="487521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ea typeface="ＭＳ Ｐゴシック" panose="020B0600070205080204" pitchFamily="34" charset="-128"/>
                <a:cs typeface="Arial" panose="020B0604020202020204" pitchFamily="34" charset="0"/>
              </a:rPr>
              <a:t>Waardevol</a:t>
            </a:r>
          </a:p>
          <a:p>
            <a:pPr algn="ctr" eaLnBrk="0" fontAlgn="base" hangingPunct="0">
              <a:spcBef>
                <a:spcPct val="0"/>
              </a:spcBef>
              <a:spcAft>
                <a:spcPct val="0"/>
              </a:spcAft>
              <a:buSzTx/>
              <a:buNone/>
              <a:defRPr/>
            </a:pPr>
            <a:r>
              <a:rPr lang="nl-NL" altLang="nl-NL" sz="1600" b="0" dirty="0">
                <a:ea typeface="ＭＳ Ｐゴシック" panose="020B0600070205080204" pitchFamily="34" charset="-128"/>
                <a:cs typeface="Arial" panose="020B0604020202020204" pitchFamily="34" charset="0"/>
              </a:rPr>
              <a:t>Agenderend, oplossingsgericht, professioneel  </a:t>
            </a:r>
          </a:p>
        </p:txBody>
      </p:sp>
      <p:sp>
        <p:nvSpPr>
          <p:cNvPr id="13" name="Text Box 35">
            <a:extLst>
              <a:ext uri="{FF2B5EF4-FFF2-40B4-BE49-F238E27FC236}">
                <a16:creationId xmlns:a16="http://schemas.microsoft.com/office/drawing/2014/main" id="{A0182B39-7338-BA7A-EAE5-9BE4BE4DFFBE}"/>
              </a:ext>
            </a:extLst>
          </p:cNvPr>
          <p:cNvSpPr txBox="1">
            <a:spLocks noChangeArrowheads="1"/>
          </p:cNvSpPr>
          <p:nvPr/>
        </p:nvSpPr>
        <p:spPr bwMode="auto">
          <a:xfrm rot="10800000" flipH="1" flipV="1">
            <a:off x="8523288" y="3503725"/>
            <a:ext cx="1985963"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ea typeface="ＭＳ Ｐゴシック" panose="020B0600070205080204" pitchFamily="34" charset="-128"/>
                <a:cs typeface="Arial" panose="020B0604020202020204" pitchFamily="34" charset="0"/>
              </a:rPr>
              <a:t>Theatraal</a:t>
            </a:r>
          </a:p>
        </p:txBody>
      </p:sp>
      <p:sp>
        <p:nvSpPr>
          <p:cNvPr id="14" name="Text Box 35">
            <a:extLst>
              <a:ext uri="{FF2B5EF4-FFF2-40B4-BE49-F238E27FC236}">
                <a16:creationId xmlns:a16="http://schemas.microsoft.com/office/drawing/2014/main" id="{247C0F98-722B-7775-2B93-E6F5B10D0ED6}"/>
              </a:ext>
            </a:extLst>
          </p:cNvPr>
          <p:cNvSpPr txBox="1">
            <a:spLocks noChangeArrowheads="1"/>
          </p:cNvSpPr>
          <p:nvPr/>
        </p:nvSpPr>
        <p:spPr bwMode="auto">
          <a:xfrm rot="10800000" flipH="1" flipV="1">
            <a:off x="8472488" y="2492896"/>
            <a:ext cx="20367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Roekeloos</a:t>
            </a:r>
          </a:p>
        </p:txBody>
      </p:sp>
      <p:sp>
        <p:nvSpPr>
          <p:cNvPr id="15" name="Text Box 35">
            <a:extLst>
              <a:ext uri="{FF2B5EF4-FFF2-40B4-BE49-F238E27FC236}">
                <a16:creationId xmlns:a16="http://schemas.microsoft.com/office/drawing/2014/main" id="{F9324B69-77C3-F5D1-F37F-265E3015539E}"/>
              </a:ext>
            </a:extLst>
          </p:cNvPr>
          <p:cNvSpPr txBox="1">
            <a:spLocks noChangeArrowheads="1"/>
          </p:cNvSpPr>
          <p:nvPr/>
        </p:nvSpPr>
        <p:spPr bwMode="auto">
          <a:xfrm rot="10800000" flipH="1" flipV="1">
            <a:off x="8472488" y="5824019"/>
            <a:ext cx="20367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dirty="0">
                <a:ea typeface="ＭＳ Ｐゴシック" panose="020B0600070205080204" pitchFamily="34" charset="-128"/>
                <a:cs typeface="Arial" panose="020B0604020202020204" pitchFamily="34" charset="0"/>
              </a:rPr>
              <a:t>Utopisch</a:t>
            </a:r>
          </a:p>
        </p:txBody>
      </p:sp>
      <p:sp>
        <p:nvSpPr>
          <p:cNvPr id="16" name="Text Box 35">
            <a:extLst>
              <a:ext uri="{FF2B5EF4-FFF2-40B4-BE49-F238E27FC236}">
                <a16:creationId xmlns:a16="http://schemas.microsoft.com/office/drawing/2014/main" id="{2FA0B8FD-F573-430F-7683-AFF5E5E371B5}"/>
              </a:ext>
            </a:extLst>
          </p:cNvPr>
          <p:cNvSpPr txBox="1">
            <a:spLocks noChangeArrowheads="1"/>
          </p:cNvSpPr>
          <p:nvPr/>
        </p:nvSpPr>
        <p:spPr bwMode="auto">
          <a:xfrm rot="10800000" flipH="1" flipV="1">
            <a:off x="1631951" y="5897588"/>
            <a:ext cx="2016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Goed bedoeld</a:t>
            </a:r>
          </a:p>
        </p:txBody>
      </p:sp>
      <p:sp>
        <p:nvSpPr>
          <p:cNvPr id="17" name="Text Box 35">
            <a:extLst>
              <a:ext uri="{FF2B5EF4-FFF2-40B4-BE49-F238E27FC236}">
                <a16:creationId xmlns:a16="http://schemas.microsoft.com/office/drawing/2014/main" id="{30AE7E3B-2205-6A3D-A162-659926592864}"/>
              </a:ext>
            </a:extLst>
          </p:cNvPr>
          <p:cNvSpPr txBox="1">
            <a:spLocks noChangeArrowheads="1"/>
          </p:cNvSpPr>
          <p:nvPr/>
        </p:nvSpPr>
        <p:spPr bwMode="auto">
          <a:xfrm flipH="1">
            <a:off x="1631951" y="2492897"/>
            <a:ext cx="2016125"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Meegaand</a:t>
            </a:r>
          </a:p>
        </p:txBody>
      </p:sp>
      <p:sp>
        <p:nvSpPr>
          <p:cNvPr id="18" name="Oval 17">
            <a:extLst>
              <a:ext uri="{FF2B5EF4-FFF2-40B4-BE49-F238E27FC236}">
                <a16:creationId xmlns:a16="http://schemas.microsoft.com/office/drawing/2014/main" id="{BF3444BF-2C82-0285-8F55-E51AAF2FD050}"/>
              </a:ext>
            </a:extLst>
          </p:cNvPr>
          <p:cNvSpPr>
            <a:spLocks noChangeArrowheads="1"/>
          </p:cNvSpPr>
          <p:nvPr/>
        </p:nvSpPr>
        <p:spPr bwMode="auto">
          <a:xfrm>
            <a:off x="9407525" y="2921000"/>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19" name="Oval 17">
            <a:extLst>
              <a:ext uri="{FF2B5EF4-FFF2-40B4-BE49-F238E27FC236}">
                <a16:creationId xmlns:a16="http://schemas.microsoft.com/office/drawing/2014/main" id="{FA2DB0AA-7331-97C7-95D4-42BE2196F752}"/>
              </a:ext>
            </a:extLst>
          </p:cNvPr>
          <p:cNvSpPr>
            <a:spLocks noChangeArrowheads="1"/>
          </p:cNvSpPr>
          <p:nvPr/>
        </p:nvSpPr>
        <p:spPr bwMode="auto">
          <a:xfrm>
            <a:off x="9407525" y="4036080"/>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0" name="Oval 17">
            <a:extLst>
              <a:ext uri="{FF2B5EF4-FFF2-40B4-BE49-F238E27FC236}">
                <a16:creationId xmlns:a16="http://schemas.microsoft.com/office/drawing/2014/main" id="{A4553743-B8FF-BECF-DAC6-2F23FDB731A2}"/>
              </a:ext>
            </a:extLst>
          </p:cNvPr>
          <p:cNvSpPr>
            <a:spLocks noChangeArrowheads="1"/>
          </p:cNvSpPr>
          <p:nvPr/>
        </p:nvSpPr>
        <p:spPr bwMode="auto">
          <a:xfrm>
            <a:off x="9409113" y="5225281"/>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1" name="Oval 17">
            <a:extLst>
              <a:ext uri="{FF2B5EF4-FFF2-40B4-BE49-F238E27FC236}">
                <a16:creationId xmlns:a16="http://schemas.microsoft.com/office/drawing/2014/main" id="{E70000F7-A5F6-C643-EBCA-186F86CE22D2}"/>
              </a:ext>
            </a:extLst>
          </p:cNvPr>
          <p:cNvSpPr>
            <a:spLocks noChangeArrowheads="1"/>
          </p:cNvSpPr>
          <p:nvPr/>
        </p:nvSpPr>
        <p:spPr bwMode="auto">
          <a:xfrm>
            <a:off x="2532063" y="2919413"/>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2" name="Oval 17">
            <a:extLst>
              <a:ext uri="{FF2B5EF4-FFF2-40B4-BE49-F238E27FC236}">
                <a16:creationId xmlns:a16="http://schemas.microsoft.com/office/drawing/2014/main" id="{78C3D36C-8DA7-0454-A5AF-69A637C99666}"/>
              </a:ext>
            </a:extLst>
          </p:cNvPr>
          <p:cNvSpPr>
            <a:spLocks noChangeArrowheads="1"/>
          </p:cNvSpPr>
          <p:nvPr/>
        </p:nvSpPr>
        <p:spPr bwMode="auto">
          <a:xfrm>
            <a:off x="2532063" y="4036080"/>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3" name="Oval 17">
            <a:extLst>
              <a:ext uri="{FF2B5EF4-FFF2-40B4-BE49-F238E27FC236}">
                <a16:creationId xmlns:a16="http://schemas.microsoft.com/office/drawing/2014/main" id="{1BB627E1-BE9F-BC9C-615E-4EB976CDEBCA}"/>
              </a:ext>
            </a:extLst>
          </p:cNvPr>
          <p:cNvSpPr>
            <a:spLocks noChangeArrowheads="1"/>
          </p:cNvSpPr>
          <p:nvPr/>
        </p:nvSpPr>
        <p:spPr bwMode="auto">
          <a:xfrm>
            <a:off x="2532063" y="5195119"/>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4" name="Oval 17">
            <a:extLst>
              <a:ext uri="{FF2B5EF4-FFF2-40B4-BE49-F238E27FC236}">
                <a16:creationId xmlns:a16="http://schemas.microsoft.com/office/drawing/2014/main" id="{A004E23C-C8BC-F54A-1372-228915C79AE6}"/>
              </a:ext>
            </a:extLst>
          </p:cNvPr>
          <p:cNvSpPr>
            <a:spLocks noChangeArrowheads="1"/>
          </p:cNvSpPr>
          <p:nvPr/>
        </p:nvSpPr>
        <p:spPr bwMode="auto">
          <a:xfrm>
            <a:off x="2532063" y="6396026"/>
            <a:ext cx="215900" cy="215900"/>
          </a:xfrm>
          <a:prstGeom prst="ellips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endParaRPr lang="nl-NL" altLang="nl-NL" sz="800">
              <a:ea typeface="ＭＳ Ｐゴシック" panose="020B0600070205080204" pitchFamily="34" charset="-128"/>
              <a:cs typeface="Arial" panose="020B0604020202020204" pitchFamily="34" charset="0"/>
            </a:endParaRPr>
          </a:p>
        </p:txBody>
      </p:sp>
      <p:sp>
        <p:nvSpPr>
          <p:cNvPr id="25" name="Text Box 20">
            <a:extLst>
              <a:ext uri="{FF2B5EF4-FFF2-40B4-BE49-F238E27FC236}">
                <a16:creationId xmlns:a16="http://schemas.microsoft.com/office/drawing/2014/main" id="{0FCF66F8-1019-53E2-BA2C-FC3B7B68CE9A}"/>
              </a:ext>
            </a:extLst>
          </p:cNvPr>
          <p:cNvSpPr txBox="1">
            <a:spLocks noChangeArrowheads="1"/>
          </p:cNvSpPr>
          <p:nvPr/>
        </p:nvSpPr>
        <p:spPr bwMode="auto">
          <a:xfrm>
            <a:off x="3294063" y="4509120"/>
            <a:ext cx="5616575"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Optimistisch </a:t>
            </a:r>
          </a:p>
          <a:p>
            <a:pPr algn="ctr" eaLnBrk="0" fontAlgn="base" hangingPunct="0">
              <a:spcBef>
                <a:spcPct val="0"/>
              </a:spcBef>
              <a:spcAft>
                <a:spcPct val="0"/>
              </a:spcAft>
              <a:buSzTx/>
              <a:buNone/>
              <a:defRPr/>
            </a:pPr>
            <a:r>
              <a:rPr lang="nl-NL" altLang="nl-NL" sz="1600" b="0">
                <a:ea typeface="ＭＳ Ｐゴシック" panose="020B0600070205080204" pitchFamily="34" charset="-128"/>
                <a:cs typeface="Arial" panose="020B0604020202020204" pitchFamily="34" charset="0"/>
              </a:rPr>
              <a:t>Kansen zien, nieuwsgierig, aanstekelijk  </a:t>
            </a:r>
          </a:p>
          <a:p>
            <a:pPr algn="ctr" eaLnBrk="0" fontAlgn="base" hangingPunct="0">
              <a:spcBef>
                <a:spcPct val="0"/>
              </a:spcBef>
              <a:spcAft>
                <a:spcPct val="0"/>
              </a:spcAft>
              <a:buSzTx/>
              <a:buNone/>
              <a:defRPr/>
            </a:pPr>
            <a:endParaRPr lang="nl-NL" altLang="nl-NL" sz="1600" b="0">
              <a:ea typeface="ＭＳ Ｐゴシック" panose="020B0600070205080204" pitchFamily="34" charset="-128"/>
              <a:cs typeface="Arial" panose="020B0604020202020204" pitchFamily="34" charset="0"/>
            </a:endParaRPr>
          </a:p>
        </p:txBody>
      </p:sp>
      <p:sp>
        <p:nvSpPr>
          <p:cNvPr id="26" name="Text Box 35">
            <a:extLst>
              <a:ext uri="{FF2B5EF4-FFF2-40B4-BE49-F238E27FC236}">
                <a16:creationId xmlns:a16="http://schemas.microsoft.com/office/drawing/2014/main" id="{0775D8BB-0D61-16A0-6B32-D4FFEC87A29F}"/>
              </a:ext>
            </a:extLst>
          </p:cNvPr>
          <p:cNvSpPr txBox="1">
            <a:spLocks noChangeArrowheads="1"/>
          </p:cNvSpPr>
          <p:nvPr/>
        </p:nvSpPr>
        <p:spPr bwMode="auto">
          <a:xfrm rot="10800000" flipH="1" flipV="1">
            <a:off x="8148340" y="4772687"/>
            <a:ext cx="2685058"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Luchtkastelen </a:t>
            </a:r>
          </a:p>
        </p:txBody>
      </p:sp>
      <p:sp>
        <p:nvSpPr>
          <p:cNvPr id="27" name="Text Box 35">
            <a:extLst>
              <a:ext uri="{FF2B5EF4-FFF2-40B4-BE49-F238E27FC236}">
                <a16:creationId xmlns:a16="http://schemas.microsoft.com/office/drawing/2014/main" id="{54A39F18-CB00-7FC9-C82A-6F85CBA25206}"/>
              </a:ext>
            </a:extLst>
          </p:cNvPr>
          <p:cNvSpPr txBox="1">
            <a:spLocks noChangeArrowheads="1"/>
          </p:cNvSpPr>
          <p:nvPr/>
        </p:nvSpPr>
        <p:spPr bwMode="auto">
          <a:xfrm flipH="1">
            <a:off x="867882" y="4509121"/>
            <a:ext cx="3428623"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algn="ctr" eaLnBrk="0" fontAlgn="base" hangingPunct="0">
              <a:spcBef>
                <a:spcPct val="0"/>
              </a:spcBef>
              <a:spcAft>
                <a:spcPct val="0"/>
              </a:spcAft>
              <a:buSzTx/>
              <a:buNone/>
              <a:defRPr/>
            </a:pPr>
            <a:endParaRPr lang="nl-NL" altLang="nl-NL" sz="1600">
              <a:ea typeface="ＭＳ Ｐゴシック" panose="020B0600070205080204" pitchFamily="34" charset="-128"/>
              <a:cs typeface="Arial" panose="020B0604020202020204" pitchFamily="34" charset="0"/>
            </a:endParaRPr>
          </a:p>
          <a:p>
            <a:pPr algn="ctr" eaLnBrk="0" fontAlgn="base" hangingPunct="0">
              <a:spcBef>
                <a:spcPct val="0"/>
              </a:spcBef>
              <a:spcAft>
                <a:spcPct val="0"/>
              </a:spcAft>
              <a:buSzTx/>
              <a:buNone/>
              <a:defRPr/>
            </a:pPr>
            <a:r>
              <a:rPr lang="nl-NL" altLang="nl-NL" sz="1600">
                <a:ea typeface="ＭＳ Ｐゴシック" panose="020B0600070205080204" pitchFamily="34" charset="-128"/>
                <a:cs typeface="Arial" panose="020B0604020202020204" pitchFamily="34" charset="0"/>
              </a:rPr>
              <a:t>Neutraal </a:t>
            </a:r>
          </a:p>
        </p:txBody>
      </p:sp>
      <p:sp>
        <p:nvSpPr>
          <p:cNvPr id="28" name="Rounded Rectangle 30">
            <a:extLst>
              <a:ext uri="{FF2B5EF4-FFF2-40B4-BE49-F238E27FC236}">
                <a16:creationId xmlns:a16="http://schemas.microsoft.com/office/drawing/2014/main" id="{2F094344-7348-0F8E-552C-664DE0B2C6B9}"/>
              </a:ext>
            </a:extLst>
          </p:cNvPr>
          <p:cNvSpPr/>
          <p:nvPr/>
        </p:nvSpPr>
        <p:spPr>
          <a:xfrm>
            <a:off x="2423593" y="2837294"/>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1</a:t>
            </a:r>
          </a:p>
        </p:txBody>
      </p:sp>
      <p:sp>
        <p:nvSpPr>
          <p:cNvPr id="29" name="Rounded Rectangle 36">
            <a:extLst>
              <a:ext uri="{FF2B5EF4-FFF2-40B4-BE49-F238E27FC236}">
                <a16:creationId xmlns:a16="http://schemas.microsoft.com/office/drawing/2014/main" id="{BEA885E9-ACEE-7DA4-5240-21927DBA7E17}"/>
              </a:ext>
            </a:extLst>
          </p:cNvPr>
          <p:cNvSpPr/>
          <p:nvPr/>
        </p:nvSpPr>
        <p:spPr>
          <a:xfrm>
            <a:off x="9378305" y="2860237"/>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5</a:t>
            </a:r>
            <a:endParaRPr lang="en-US" sz="1050" b="1" kern="0">
              <a:solidFill>
                <a:srgbClr val="000000"/>
              </a:solidFill>
              <a:latin typeface="Arial"/>
            </a:endParaRPr>
          </a:p>
        </p:txBody>
      </p:sp>
      <p:sp>
        <p:nvSpPr>
          <p:cNvPr id="30" name="Rounded Rectangle 38">
            <a:extLst>
              <a:ext uri="{FF2B5EF4-FFF2-40B4-BE49-F238E27FC236}">
                <a16:creationId xmlns:a16="http://schemas.microsoft.com/office/drawing/2014/main" id="{44534D94-A3A0-2680-0EAF-8FE3B9EE41F5}"/>
              </a:ext>
            </a:extLst>
          </p:cNvPr>
          <p:cNvSpPr/>
          <p:nvPr/>
        </p:nvSpPr>
        <p:spPr>
          <a:xfrm>
            <a:off x="4162271" y="2851813"/>
            <a:ext cx="322511" cy="345837"/>
          </a:xfrm>
          <a:prstGeom prst="roundRect">
            <a:avLst/>
          </a:prstGeom>
          <a:solidFill>
            <a:schemeClr val="bg1"/>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2</a:t>
            </a:r>
            <a:endParaRPr lang="en-US" sz="1050" b="1" kern="0">
              <a:solidFill>
                <a:srgbClr val="000000"/>
              </a:solidFill>
              <a:latin typeface="Arial"/>
            </a:endParaRPr>
          </a:p>
        </p:txBody>
      </p:sp>
      <p:sp>
        <p:nvSpPr>
          <p:cNvPr id="31" name="Rounded Rectangle 37">
            <a:extLst>
              <a:ext uri="{FF2B5EF4-FFF2-40B4-BE49-F238E27FC236}">
                <a16:creationId xmlns:a16="http://schemas.microsoft.com/office/drawing/2014/main" id="{1056D6E6-FD2D-D8B4-F7CE-53178055E4BA}"/>
              </a:ext>
            </a:extLst>
          </p:cNvPr>
          <p:cNvSpPr/>
          <p:nvPr/>
        </p:nvSpPr>
        <p:spPr>
          <a:xfrm>
            <a:off x="7639627" y="2867140"/>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4</a:t>
            </a:r>
          </a:p>
        </p:txBody>
      </p:sp>
      <p:sp>
        <p:nvSpPr>
          <p:cNvPr id="32" name="Rounded Rectangle 30">
            <a:extLst>
              <a:ext uri="{FF2B5EF4-FFF2-40B4-BE49-F238E27FC236}">
                <a16:creationId xmlns:a16="http://schemas.microsoft.com/office/drawing/2014/main" id="{81A51121-DD11-2E34-D232-7E5D6BE60F97}"/>
              </a:ext>
            </a:extLst>
          </p:cNvPr>
          <p:cNvSpPr/>
          <p:nvPr/>
        </p:nvSpPr>
        <p:spPr>
          <a:xfrm>
            <a:off x="2423593" y="3968513"/>
            <a:ext cx="322511" cy="345837"/>
          </a:xfrm>
          <a:prstGeom prst="roundRect">
            <a:avLst/>
          </a:prstGeom>
          <a:solidFill>
            <a:schemeClr val="bg1"/>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1</a:t>
            </a:r>
            <a:endParaRPr lang="en-US" sz="1050" b="1" kern="0">
              <a:solidFill>
                <a:srgbClr val="000000"/>
              </a:solidFill>
              <a:latin typeface="Arial"/>
            </a:endParaRPr>
          </a:p>
        </p:txBody>
      </p:sp>
      <p:sp>
        <p:nvSpPr>
          <p:cNvPr id="33" name="Rounded Rectangle 36">
            <a:extLst>
              <a:ext uri="{FF2B5EF4-FFF2-40B4-BE49-F238E27FC236}">
                <a16:creationId xmlns:a16="http://schemas.microsoft.com/office/drawing/2014/main" id="{E815A6CB-C5D7-E465-D2D7-07C67A14004D}"/>
              </a:ext>
            </a:extLst>
          </p:cNvPr>
          <p:cNvSpPr/>
          <p:nvPr/>
        </p:nvSpPr>
        <p:spPr>
          <a:xfrm>
            <a:off x="9378305" y="3991456"/>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5</a:t>
            </a:r>
          </a:p>
        </p:txBody>
      </p:sp>
      <p:sp>
        <p:nvSpPr>
          <p:cNvPr id="38" name="Rounded Rectangle 38">
            <a:extLst>
              <a:ext uri="{FF2B5EF4-FFF2-40B4-BE49-F238E27FC236}">
                <a16:creationId xmlns:a16="http://schemas.microsoft.com/office/drawing/2014/main" id="{06721B44-55BF-9C38-5726-3F33E3DAC004}"/>
              </a:ext>
            </a:extLst>
          </p:cNvPr>
          <p:cNvSpPr/>
          <p:nvPr/>
        </p:nvSpPr>
        <p:spPr>
          <a:xfrm>
            <a:off x="4162271" y="3983032"/>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2</a:t>
            </a:r>
            <a:endParaRPr lang="en-US" sz="1050" b="1" kern="0">
              <a:solidFill>
                <a:srgbClr val="000000"/>
              </a:solidFill>
              <a:latin typeface="Arial"/>
            </a:endParaRPr>
          </a:p>
        </p:txBody>
      </p:sp>
      <p:sp>
        <p:nvSpPr>
          <p:cNvPr id="43" name="Rounded Rectangle 37">
            <a:extLst>
              <a:ext uri="{FF2B5EF4-FFF2-40B4-BE49-F238E27FC236}">
                <a16:creationId xmlns:a16="http://schemas.microsoft.com/office/drawing/2014/main" id="{DE8F80E2-522C-77DC-19CB-382F16E6B434}"/>
              </a:ext>
            </a:extLst>
          </p:cNvPr>
          <p:cNvSpPr/>
          <p:nvPr/>
        </p:nvSpPr>
        <p:spPr>
          <a:xfrm>
            <a:off x="7639627" y="3998359"/>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4</a:t>
            </a:r>
          </a:p>
        </p:txBody>
      </p:sp>
      <p:sp>
        <p:nvSpPr>
          <p:cNvPr id="48" name="Rounded Rectangle 30">
            <a:extLst>
              <a:ext uri="{FF2B5EF4-FFF2-40B4-BE49-F238E27FC236}">
                <a16:creationId xmlns:a16="http://schemas.microsoft.com/office/drawing/2014/main" id="{3009B29B-DEE3-D6BC-7263-6CC67A14C53D}"/>
              </a:ext>
            </a:extLst>
          </p:cNvPr>
          <p:cNvSpPr/>
          <p:nvPr/>
        </p:nvSpPr>
        <p:spPr>
          <a:xfrm>
            <a:off x="2423593" y="5141550"/>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1</a:t>
            </a:r>
            <a:endParaRPr lang="en-US" sz="1050" b="1" kern="0">
              <a:solidFill>
                <a:srgbClr val="000000"/>
              </a:solidFill>
              <a:latin typeface="Arial"/>
            </a:endParaRPr>
          </a:p>
        </p:txBody>
      </p:sp>
      <p:sp>
        <p:nvSpPr>
          <p:cNvPr id="53" name="Rounded Rectangle 36">
            <a:extLst>
              <a:ext uri="{FF2B5EF4-FFF2-40B4-BE49-F238E27FC236}">
                <a16:creationId xmlns:a16="http://schemas.microsoft.com/office/drawing/2014/main" id="{95228195-8F7E-3128-EF42-904F1D9AACA2}"/>
              </a:ext>
            </a:extLst>
          </p:cNvPr>
          <p:cNvSpPr/>
          <p:nvPr/>
        </p:nvSpPr>
        <p:spPr>
          <a:xfrm>
            <a:off x="9378305" y="5164493"/>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5</a:t>
            </a:r>
          </a:p>
        </p:txBody>
      </p:sp>
      <p:sp>
        <p:nvSpPr>
          <p:cNvPr id="60" name="Rounded Rectangle 38">
            <a:extLst>
              <a:ext uri="{FF2B5EF4-FFF2-40B4-BE49-F238E27FC236}">
                <a16:creationId xmlns:a16="http://schemas.microsoft.com/office/drawing/2014/main" id="{68919466-60B0-DD67-524A-D73E1136A90C}"/>
              </a:ext>
            </a:extLst>
          </p:cNvPr>
          <p:cNvSpPr/>
          <p:nvPr/>
        </p:nvSpPr>
        <p:spPr>
          <a:xfrm>
            <a:off x="4162271" y="5156069"/>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2</a:t>
            </a:r>
            <a:endParaRPr lang="en-US" sz="1050" b="1" kern="0">
              <a:solidFill>
                <a:srgbClr val="000000"/>
              </a:solidFill>
              <a:latin typeface="Arial"/>
            </a:endParaRPr>
          </a:p>
        </p:txBody>
      </p:sp>
      <p:sp>
        <p:nvSpPr>
          <p:cNvPr id="63" name="Rounded Rectangle 37">
            <a:extLst>
              <a:ext uri="{FF2B5EF4-FFF2-40B4-BE49-F238E27FC236}">
                <a16:creationId xmlns:a16="http://schemas.microsoft.com/office/drawing/2014/main" id="{74ED1891-7AA2-ACFB-3325-525C16ED54BA}"/>
              </a:ext>
            </a:extLst>
          </p:cNvPr>
          <p:cNvSpPr/>
          <p:nvPr/>
        </p:nvSpPr>
        <p:spPr>
          <a:xfrm>
            <a:off x="7639627" y="5171396"/>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4</a:t>
            </a:r>
          </a:p>
        </p:txBody>
      </p:sp>
      <p:sp>
        <p:nvSpPr>
          <p:cNvPr id="82944" name="Rounded Rectangle 30">
            <a:extLst>
              <a:ext uri="{FF2B5EF4-FFF2-40B4-BE49-F238E27FC236}">
                <a16:creationId xmlns:a16="http://schemas.microsoft.com/office/drawing/2014/main" id="{2A7A3AD1-1B73-D8BE-F469-DEB33882AC2B}"/>
              </a:ext>
            </a:extLst>
          </p:cNvPr>
          <p:cNvSpPr/>
          <p:nvPr/>
        </p:nvSpPr>
        <p:spPr>
          <a:xfrm>
            <a:off x="2423593" y="6312791"/>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1</a:t>
            </a:r>
            <a:endParaRPr lang="en-US" sz="1050" b="1" kern="0">
              <a:solidFill>
                <a:srgbClr val="000000"/>
              </a:solidFill>
              <a:latin typeface="Arial"/>
            </a:endParaRPr>
          </a:p>
        </p:txBody>
      </p:sp>
      <p:sp>
        <p:nvSpPr>
          <p:cNvPr id="82945" name="Rounded Rectangle 36">
            <a:extLst>
              <a:ext uri="{FF2B5EF4-FFF2-40B4-BE49-F238E27FC236}">
                <a16:creationId xmlns:a16="http://schemas.microsoft.com/office/drawing/2014/main" id="{FD72099A-02F9-0BB3-0E01-4584D02E7F27}"/>
              </a:ext>
            </a:extLst>
          </p:cNvPr>
          <p:cNvSpPr/>
          <p:nvPr/>
        </p:nvSpPr>
        <p:spPr>
          <a:xfrm>
            <a:off x="9378305" y="6335734"/>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5</a:t>
            </a:r>
            <a:endParaRPr lang="en-US" sz="1050" b="1" kern="0">
              <a:solidFill>
                <a:srgbClr val="000000"/>
              </a:solidFill>
              <a:latin typeface="Arial"/>
            </a:endParaRPr>
          </a:p>
        </p:txBody>
      </p:sp>
      <p:sp>
        <p:nvSpPr>
          <p:cNvPr id="82946" name="Rounded Rectangle 38">
            <a:extLst>
              <a:ext uri="{FF2B5EF4-FFF2-40B4-BE49-F238E27FC236}">
                <a16:creationId xmlns:a16="http://schemas.microsoft.com/office/drawing/2014/main" id="{58A1D845-CE68-A70E-EDF8-5DE88E6D50F9}"/>
              </a:ext>
            </a:extLst>
          </p:cNvPr>
          <p:cNvSpPr/>
          <p:nvPr/>
        </p:nvSpPr>
        <p:spPr>
          <a:xfrm>
            <a:off x="4162271" y="6327310"/>
            <a:ext cx="322511" cy="345837"/>
          </a:xfrm>
          <a:prstGeom prst="roundRect">
            <a:avLst/>
          </a:prstGeom>
          <a:solidFill>
            <a:schemeClr val="bg1"/>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nl-NL" sz="1050" b="1" kern="0">
                <a:solidFill>
                  <a:srgbClr val="000000"/>
                </a:solidFill>
                <a:latin typeface="Arial"/>
              </a:rPr>
              <a:t>2</a:t>
            </a:r>
            <a:endParaRPr lang="en-US" sz="1050" b="1" kern="0">
              <a:solidFill>
                <a:srgbClr val="000000"/>
              </a:solidFill>
              <a:latin typeface="Arial"/>
            </a:endParaRPr>
          </a:p>
        </p:txBody>
      </p:sp>
      <p:sp>
        <p:nvSpPr>
          <p:cNvPr id="82947" name="Rounded Rectangle 37">
            <a:extLst>
              <a:ext uri="{FF2B5EF4-FFF2-40B4-BE49-F238E27FC236}">
                <a16:creationId xmlns:a16="http://schemas.microsoft.com/office/drawing/2014/main" id="{89B883BF-FFC8-810D-F188-319C602A6AA2}"/>
              </a:ext>
            </a:extLst>
          </p:cNvPr>
          <p:cNvSpPr/>
          <p:nvPr/>
        </p:nvSpPr>
        <p:spPr>
          <a:xfrm>
            <a:off x="7639627" y="6342637"/>
            <a:ext cx="322511" cy="345837"/>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4</a:t>
            </a:r>
          </a:p>
        </p:txBody>
      </p:sp>
      <p:sp>
        <p:nvSpPr>
          <p:cNvPr id="82948" name="Rounded Rectangle 38">
            <a:extLst>
              <a:ext uri="{FF2B5EF4-FFF2-40B4-BE49-F238E27FC236}">
                <a16:creationId xmlns:a16="http://schemas.microsoft.com/office/drawing/2014/main" id="{2402103F-80F9-8D95-43A3-8AF266063B37}"/>
              </a:ext>
            </a:extLst>
          </p:cNvPr>
          <p:cNvSpPr/>
          <p:nvPr/>
        </p:nvSpPr>
        <p:spPr>
          <a:xfrm>
            <a:off x="5959732" y="2853791"/>
            <a:ext cx="328119" cy="337705"/>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3</a:t>
            </a:r>
          </a:p>
        </p:txBody>
      </p:sp>
      <p:sp>
        <p:nvSpPr>
          <p:cNvPr id="82949" name="Rounded Rectangle 38">
            <a:extLst>
              <a:ext uri="{FF2B5EF4-FFF2-40B4-BE49-F238E27FC236}">
                <a16:creationId xmlns:a16="http://schemas.microsoft.com/office/drawing/2014/main" id="{520697B0-1CF2-DD21-F7BE-C6F9559DC39C}"/>
              </a:ext>
            </a:extLst>
          </p:cNvPr>
          <p:cNvSpPr/>
          <p:nvPr/>
        </p:nvSpPr>
        <p:spPr>
          <a:xfrm>
            <a:off x="5887724" y="4017230"/>
            <a:ext cx="328119" cy="337705"/>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3</a:t>
            </a:r>
          </a:p>
        </p:txBody>
      </p:sp>
      <p:sp>
        <p:nvSpPr>
          <p:cNvPr id="82950" name="Rounded Rectangle 38">
            <a:extLst>
              <a:ext uri="{FF2B5EF4-FFF2-40B4-BE49-F238E27FC236}">
                <a16:creationId xmlns:a16="http://schemas.microsoft.com/office/drawing/2014/main" id="{AB702734-212E-B6AF-421B-EB043A3E0291}"/>
              </a:ext>
            </a:extLst>
          </p:cNvPr>
          <p:cNvSpPr/>
          <p:nvPr/>
        </p:nvSpPr>
        <p:spPr>
          <a:xfrm>
            <a:off x="5887724" y="5158047"/>
            <a:ext cx="328119" cy="337705"/>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3</a:t>
            </a:r>
          </a:p>
        </p:txBody>
      </p:sp>
      <p:sp>
        <p:nvSpPr>
          <p:cNvPr id="82951" name="Rounded Rectangle 38">
            <a:extLst>
              <a:ext uri="{FF2B5EF4-FFF2-40B4-BE49-F238E27FC236}">
                <a16:creationId xmlns:a16="http://schemas.microsoft.com/office/drawing/2014/main" id="{38BE72CC-0EC8-7749-64EC-252CB8E48454}"/>
              </a:ext>
            </a:extLst>
          </p:cNvPr>
          <p:cNvSpPr/>
          <p:nvPr/>
        </p:nvSpPr>
        <p:spPr>
          <a:xfrm>
            <a:off x="5887724" y="6310175"/>
            <a:ext cx="328119" cy="337705"/>
          </a:xfrm>
          <a:prstGeom prst="roundRect">
            <a:avLst/>
          </a:prstGeom>
          <a:solidFill>
            <a:srgbClr val="FFFFFF"/>
          </a:solidFill>
          <a:ln w="25400" cap="flat" cmpd="sng" algn="ctr">
            <a:solidFill>
              <a:schemeClr val="tx1"/>
            </a:solidFill>
            <a:prstDash val="solid"/>
          </a:ln>
          <a:effectLst/>
        </p:spPr>
        <p:txBody>
          <a:bodyPr rtlCol="0" anchor="ctr"/>
          <a:lstStyle>
            <a:defPPr>
              <a:defRPr lang="nl-NL"/>
            </a:defPPr>
            <a:lvl1pPr algn="l" rtl="0" fontAlgn="base">
              <a:spcBef>
                <a:spcPct val="0"/>
              </a:spcBef>
              <a:spcAft>
                <a:spcPct val="0"/>
              </a:spcAft>
              <a:defRPr sz="800" kern="1200">
                <a:solidFill>
                  <a:schemeClr val="tx1"/>
                </a:solidFill>
                <a:latin typeface="Arial" charset="0"/>
                <a:ea typeface="+mn-ea"/>
                <a:cs typeface="Arial" charset="0"/>
              </a:defRPr>
            </a:lvl1pPr>
            <a:lvl2pPr marL="457200" algn="l" rtl="0" fontAlgn="base">
              <a:spcBef>
                <a:spcPct val="0"/>
              </a:spcBef>
              <a:spcAft>
                <a:spcPct val="0"/>
              </a:spcAft>
              <a:defRPr sz="800" kern="1200">
                <a:solidFill>
                  <a:schemeClr val="tx1"/>
                </a:solidFill>
                <a:latin typeface="Arial" charset="0"/>
                <a:ea typeface="+mn-ea"/>
                <a:cs typeface="Arial" charset="0"/>
              </a:defRPr>
            </a:lvl2pPr>
            <a:lvl3pPr marL="914400" algn="l" rtl="0" fontAlgn="base">
              <a:spcBef>
                <a:spcPct val="0"/>
              </a:spcBef>
              <a:spcAft>
                <a:spcPct val="0"/>
              </a:spcAft>
              <a:defRPr sz="800" kern="1200">
                <a:solidFill>
                  <a:schemeClr val="tx1"/>
                </a:solidFill>
                <a:latin typeface="Arial" charset="0"/>
                <a:ea typeface="+mn-ea"/>
                <a:cs typeface="Arial" charset="0"/>
              </a:defRPr>
            </a:lvl3pPr>
            <a:lvl4pPr marL="1371600" algn="l" rtl="0" fontAlgn="base">
              <a:spcBef>
                <a:spcPct val="0"/>
              </a:spcBef>
              <a:spcAft>
                <a:spcPct val="0"/>
              </a:spcAft>
              <a:defRPr sz="800" kern="1200">
                <a:solidFill>
                  <a:schemeClr val="tx1"/>
                </a:solidFill>
                <a:latin typeface="Arial" charset="0"/>
                <a:ea typeface="+mn-ea"/>
                <a:cs typeface="Arial" charset="0"/>
              </a:defRPr>
            </a:lvl4pPr>
            <a:lvl5pPr marL="1828800" algn="l" rtl="0" fontAlgn="base">
              <a:spcBef>
                <a:spcPct val="0"/>
              </a:spcBef>
              <a:spcAft>
                <a:spcPct val="0"/>
              </a:spcAft>
              <a:defRPr sz="800" kern="1200">
                <a:solidFill>
                  <a:schemeClr val="tx1"/>
                </a:solidFill>
                <a:latin typeface="Arial" charset="0"/>
                <a:ea typeface="+mn-ea"/>
                <a:cs typeface="Arial" charset="0"/>
              </a:defRPr>
            </a:lvl5pPr>
            <a:lvl6pPr marL="2286000" algn="l" defTabSz="914400" rtl="0" eaLnBrk="1" latinLnBrk="0" hangingPunct="1">
              <a:defRPr sz="800" kern="1200">
                <a:solidFill>
                  <a:schemeClr val="tx1"/>
                </a:solidFill>
                <a:latin typeface="Arial" charset="0"/>
                <a:ea typeface="+mn-ea"/>
                <a:cs typeface="Arial" charset="0"/>
              </a:defRPr>
            </a:lvl6pPr>
            <a:lvl7pPr marL="2743200" algn="l" defTabSz="914400" rtl="0" eaLnBrk="1" latinLnBrk="0" hangingPunct="1">
              <a:defRPr sz="800" kern="1200">
                <a:solidFill>
                  <a:schemeClr val="tx1"/>
                </a:solidFill>
                <a:latin typeface="Arial" charset="0"/>
                <a:ea typeface="+mn-ea"/>
                <a:cs typeface="Arial" charset="0"/>
              </a:defRPr>
            </a:lvl7pPr>
            <a:lvl8pPr marL="3200400" algn="l" defTabSz="914400" rtl="0" eaLnBrk="1" latinLnBrk="0" hangingPunct="1">
              <a:defRPr sz="800" kern="1200">
                <a:solidFill>
                  <a:schemeClr val="tx1"/>
                </a:solidFill>
                <a:latin typeface="Arial" charset="0"/>
                <a:ea typeface="+mn-ea"/>
                <a:cs typeface="Arial" charset="0"/>
              </a:defRPr>
            </a:lvl8pPr>
            <a:lvl9pPr marL="3657600" algn="l" defTabSz="914400" rtl="0" eaLnBrk="1" latinLnBrk="0" hangingPunct="1">
              <a:defRPr sz="800" kern="1200">
                <a:solidFill>
                  <a:schemeClr val="tx1"/>
                </a:solidFill>
                <a:latin typeface="Arial" charset="0"/>
                <a:ea typeface="+mn-ea"/>
                <a:cs typeface="Arial" charset="0"/>
              </a:defRPr>
            </a:lvl9pPr>
          </a:lstStyle>
          <a:p>
            <a:pPr algn="ctr" fontAlgn="auto">
              <a:spcBef>
                <a:spcPts val="0"/>
              </a:spcBef>
              <a:spcAft>
                <a:spcPts val="0"/>
              </a:spcAft>
              <a:defRPr/>
            </a:pPr>
            <a:r>
              <a:rPr lang="en-US" sz="1050" b="1" kern="0">
                <a:solidFill>
                  <a:srgbClr val="000000"/>
                </a:solidFill>
                <a:latin typeface="Arial"/>
              </a:rPr>
              <a:t>3</a:t>
            </a:r>
          </a:p>
        </p:txBody>
      </p:sp>
      <p:pic>
        <p:nvPicPr>
          <p:cNvPr id="35" name="Afbeelding 34">
            <a:extLst>
              <a:ext uri="{FF2B5EF4-FFF2-40B4-BE49-F238E27FC236}">
                <a16:creationId xmlns:a16="http://schemas.microsoft.com/office/drawing/2014/main" id="{C93F1DEA-ECB7-AAB4-DE29-B8871DA267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3614" y="259557"/>
            <a:ext cx="416589" cy="416589"/>
          </a:xfrm>
          <a:prstGeom prst="rect">
            <a:avLst/>
          </a:prstGeom>
        </p:spPr>
      </p:pic>
    </p:spTree>
    <p:extLst>
      <p:ext uri="{BB962C8B-B14F-4D97-AF65-F5344CB8AC3E}">
        <p14:creationId xmlns:p14="http://schemas.microsoft.com/office/powerpoint/2010/main" val="708639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4C4FC18-0A94-0E72-76CD-D187578D8BC0}"/>
              </a:ext>
            </a:extLst>
          </p:cNvPr>
          <p:cNvSpPr txBox="1"/>
          <p:nvPr/>
        </p:nvSpPr>
        <p:spPr>
          <a:xfrm>
            <a:off x="2166514" y="1178806"/>
            <a:ext cx="7532003" cy="1477328"/>
          </a:xfrm>
          <a:prstGeom prst="rect">
            <a:avLst/>
          </a:prstGeom>
          <a:noFill/>
        </p:spPr>
        <p:txBody>
          <a:bodyPr wrap="square">
            <a:spAutoFit/>
          </a:bodyPr>
          <a:lstStyle/>
          <a:p>
            <a:pPr>
              <a:spcBef>
                <a:spcPct val="20000"/>
              </a:spcBef>
              <a:buSzPct val="100000"/>
            </a:pPr>
            <a:r>
              <a:rPr lang="nl-NL" dirty="0"/>
              <a:t>De COC waarden worden daarnaast voorzien van een ‘waardenmeetlat’ voor sturing op wat past en wat niet. Hierin staat aangegeven wat de precieze betekenis van iedere waarde is, en wat te weinig van de waarde is en wat te veel. Het geheel is eenvoudig te begrijpen waardoor het praktisch en breed kan worden vertaald naar de dagelijkse praktijk. </a:t>
            </a:r>
          </a:p>
        </p:txBody>
      </p:sp>
      <p:sp>
        <p:nvSpPr>
          <p:cNvPr id="4" name="Tekstvak 1">
            <a:extLst>
              <a:ext uri="{FF2B5EF4-FFF2-40B4-BE49-F238E27FC236}">
                <a16:creationId xmlns:a16="http://schemas.microsoft.com/office/drawing/2014/main" id="{9A04A964-6B53-5794-465F-F29966300756}"/>
              </a:ext>
            </a:extLst>
          </p:cNvPr>
          <p:cNvSpPr txBox="1">
            <a:spLocks noChangeArrowheads="1"/>
          </p:cNvSpPr>
          <p:nvPr/>
        </p:nvSpPr>
        <p:spPr bwMode="auto">
          <a:xfrm>
            <a:off x="2166514" y="305432"/>
            <a:ext cx="5957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100000"/>
              <a:buBlip>
                <a:blip r:embed="rId2"/>
              </a:buBlip>
              <a:defRPr sz="2400" b="1">
                <a:solidFill>
                  <a:srgbClr val="000000"/>
                </a:solidFill>
                <a:latin typeface="Arial" panose="020B0604020202020204" pitchFamily="34" charset="0"/>
              </a:defRPr>
            </a:lvl1pPr>
            <a:lvl2pPr marL="742950" indent="-285750">
              <a:spcBef>
                <a:spcPct val="20000"/>
              </a:spcBef>
              <a:buSzPct val="100000"/>
              <a:buBlip>
                <a:blip r:embed="rId2"/>
              </a:buBlip>
              <a:defRPr sz="2000" b="1">
                <a:solidFill>
                  <a:srgbClr val="000000"/>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3pPr>
            <a:lvl4pPr marL="16002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4pPr>
            <a:lvl5pPr marL="2057400" indent="-228600">
              <a:spcBef>
                <a:spcPct val="20000"/>
              </a:spcBef>
              <a:buSzPct val="100000"/>
              <a:buFont typeface="Arial" panose="020B0604020202020204" pitchFamily="34" charset="0"/>
              <a:buChar char="•"/>
              <a:defRPr sz="1600" b="1">
                <a:solidFill>
                  <a:srgbClr val="000000"/>
                </a:solidFill>
                <a:latin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sz="1600" b="1">
                <a:solidFill>
                  <a:srgbClr val="000000"/>
                </a:solidFill>
                <a:latin typeface="Arial" panose="020B0604020202020204" pitchFamily="34" charset="0"/>
              </a:defRPr>
            </a:lvl9pPr>
          </a:lstStyle>
          <a:p>
            <a:pPr eaLnBrk="0" fontAlgn="base" hangingPunct="0">
              <a:spcBef>
                <a:spcPct val="0"/>
              </a:spcBef>
              <a:spcAft>
                <a:spcPct val="0"/>
              </a:spcAft>
              <a:buSzTx/>
              <a:buNone/>
              <a:defRPr/>
            </a:pPr>
            <a:r>
              <a:rPr lang="nl-NL" altLang="nl-NL" dirty="0">
                <a:solidFill>
                  <a:srgbClr val="00B050"/>
                </a:solidFill>
                <a:cs typeface="Arial" panose="020B0604020202020204" pitchFamily="34" charset="0"/>
              </a:rPr>
              <a:t>COC meetlat </a:t>
            </a:r>
          </a:p>
        </p:txBody>
      </p:sp>
    </p:spTree>
    <p:extLst>
      <p:ext uri="{BB962C8B-B14F-4D97-AF65-F5344CB8AC3E}">
        <p14:creationId xmlns:p14="http://schemas.microsoft.com/office/powerpoint/2010/main" val="90213919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236</Words>
  <Application>Microsoft Office PowerPoint</Application>
  <PresentationFormat>Breedbeeld</PresentationFormat>
  <Paragraphs>63</Paragraphs>
  <Slides>5</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Business Openers’ BrandHouse©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Openers’ BrandHouse©</dc:title>
  <dc:creator>Mark Siep | PB Beheer</dc:creator>
  <cp:lastModifiedBy>Mark Siep | PB Beheer</cp:lastModifiedBy>
  <cp:revision>1</cp:revision>
  <dcterms:created xsi:type="dcterms:W3CDTF">2024-12-04T12:02:47Z</dcterms:created>
  <dcterms:modified xsi:type="dcterms:W3CDTF">2024-12-04T14:49:15Z</dcterms:modified>
</cp:coreProperties>
</file>